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6" r:id="rId3"/>
    <p:sldId id="267" r:id="rId4"/>
    <p:sldId id="264" r:id="rId5"/>
    <p:sldId id="256" r:id="rId6"/>
    <p:sldId id="263" r:id="rId7"/>
    <p:sldId id="268" r:id="rId8"/>
    <p:sldId id="259" r:id="rId9"/>
    <p:sldId id="269" r:id="rId10"/>
    <p:sldId id="261" r:id="rId11"/>
    <p:sldId id="270" r:id="rId12"/>
    <p:sldId id="260" r:id="rId13"/>
    <p:sldId id="262" r:id="rId14"/>
    <p:sldId id="257" r:id="rId15"/>
    <p:sldId id="258" r:id="rId16"/>
    <p:sldId id="271" r:id="rId17"/>
    <p:sldId id="272"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9900"/>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9B077-1E4C-4A3A-B11F-11B9C4F6374F}"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6C6933DF-2CAC-4E49-A72E-DB379A678CCD}">
      <dgm:prSet phldrT="[Text]" custT="1"/>
      <dgm:spPr>
        <a:solidFill>
          <a:srgbClr val="00B050"/>
        </a:solidFill>
      </dgm:spPr>
      <dgm:t>
        <a:bodyPr/>
        <a:lstStyle/>
        <a:p>
          <a:r>
            <a:rPr lang="en-US" sz="5400" dirty="0" err="1" smtClean="0"/>
            <a:t>phil</a:t>
          </a:r>
          <a:endParaRPr lang="en-US" sz="5400" dirty="0"/>
        </a:p>
      </dgm:t>
    </dgm:pt>
    <dgm:pt modelId="{27708162-3059-4ACF-A82A-E65A6C267EDB}" type="parTrans" cxnId="{CDB87F29-42B8-4385-B2DB-E39E66D3022A}">
      <dgm:prSet/>
      <dgm:spPr/>
      <dgm:t>
        <a:bodyPr/>
        <a:lstStyle/>
        <a:p>
          <a:endParaRPr lang="en-US"/>
        </a:p>
      </dgm:t>
    </dgm:pt>
    <dgm:pt modelId="{12DBA186-9587-4A7B-BDD2-A93F406B5482}" type="sibTrans" cxnId="{CDB87F29-42B8-4385-B2DB-E39E66D3022A}">
      <dgm:prSet/>
      <dgm:spPr>
        <a:solidFill>
          <a:schemeClr val="tx1"/>
        </a:solidFill>
      </dgm:spPr>
      <dgm:t>
        <a:bodyPr/>
        <a:lstStyle/>
        <a:p>
          <a:endParaRPr lang="en-US"/>
        </a:p>
      </dgm:t>
    </dgm:pt>
    <dgm:pt modelId="{78B5B603-3A5F-4443-8671-7406F750263C}">
      <dgm:prSet phldrT="[Text]" custT="1"/>
      <dgm:spPr>
        <a:solidFill>
          <a:srgbClr val="00B050"/>
        </a:solidFill>
      </dgm:spPr>
      <dgm:t>
        <a:bodyPr/>
        <a:lstStyle/>
        <a:p>
          <a:r>
            <a:rPr lang="en-US" sz="4000" dirty="0" err="1" smtClean="0"/>
            <a:t>soph</a:t>
          </a:r>
          <a:endParaRPr lang="en-US" sz="4000" dirty="0"/>
        </a:p>
      </dgm:t>
    </dgm:pt>
    <dgm:pt modelId="{45DC01E6-34C8-47CC-987C-D4617B984D26}" type="parTrans" cxnId="{CED50E8B-6E41-4E7C-B319-FCE2AFEA5EB3}">
      <dgm:prSet/>
      <dgm:spPr/>
      <dgm:t>
        <a:bodyPr/>
        <a:lstStyle/>
        <a:p>
          <a:endParaRPr lang="en-US"/>
        </a:p>
      </dgm:t>
    </dgm:pt>
    <dgm:pt modelId="{77BBFEA3-1108-40AE-99E6-0A3C1C17E474}" type="sibTrans" cxnId="{CED50E8B-6E41-4E7C-B319-FCE2AFEA5EB3}">
      <dgm:prSet/>
      <dgm:spPr>
        <a:solidFill>
          <a:schemeClr val="tx1"/>
        </a:solidFill>
      </dgm:spPr>
      <dgm:t>
        <a:bodyPr/>
        <a:lstStyle/>
        <a:p>
          <a:endParaRPr lang="en-US"/>
        </a:p>
      </dgm:t>
    </dgm:pt>
    <dgm:pt modelId="{CED2431D-1979-4670-A912-5B6DAB2DF69C}">
      <dgm:prSet phldrT="[Text]"/>
      <dgm:spPr>
        <a:solidFill>
          <a:srgbClr val="00B050"/>
        </a:solidFill>
      </dgm:spPr>
      <dgm:t>
        <a:bodyPr/>
        <a:lstStyle/>
        <a:p>
          <a:r>
            <a:rPr lang="en-US" dirty="0" err="1" smtClean="0"/>
            <a:t>er</a:t>
          </a:r>
          <a:endParaRPr lang="en-US" dirty="0"/>
        </a:p>
      </dgm:t>
    </dgm:pt>
    <dgm:pt modelId="{5D8D12CC-A481-4F1A-8AE9-A033713A63CA}" type="parTrans" cxnId="{6BA926C8-62A6-485D-9606-7AB0530414FF}">
      <dgm:prSet/>
      <dgm:spPr/>
      <dgm:t>
        <a:bodyPr/>
        <a:lstStyle/>
        <a:p>
          <a:endParaRPr lang="en-US"/>
        </a:p>
      </dgm:t>
    </dgm:pt>
    <dgm:pt modelId="{BA328D59-D5E9-4A88-BFCB-FC964386BCAF}" type="sibTrans" cxnId="{6BA926C8-62A6-485D-9606-7AB0530414FF}">
      <dgm:prSet/>
      <dgm:spPr>
        <a:solidFill>
          <a:schemeClr val="tx1"/>
        </a:solidFill>
      </dgm:spPr>
      <dgm:t>
        <a:bodyPr/>
        <a:lstStyle/>
        <a:p>
          <a:endParaRPr lang="en-US"/>
        </a:p>
      </dgm:t>
    </dgm:pt>
    <dgm:pt modelId="{88C7969C-8CC5-4BD5-9135-C31897D23CF8}">
      <dgm:prSet phldrT="[Text]" custT="1"/>
      <dgm:spPr>
        <a:solidFill>
          <a:srgbClr val="00B050"/>
        </a:solidFill>
      </dgm:spPr>
      <dgm:t>
        <a:bodyPr/>
        <a:lstStyle/>
        <a:p>
          <a:r>
            <a:rPr lang="en-US" sz="1600" dirty="0" smtClean="0"/>
            <a:t>philosopher</a:t>
          </a:r>
          <a:endParaRPr lang="en-US" sz="1600" dirty="0"/>
        </a:p>
      </dgm:t>
    </dgm:pt>
    <dgm:pt modelId="{6E5B4818-8365-4AA2-BF9D-35F5BEECA7B7}" type="parTrans" cxnId="{4095BFBE-66C4-4D59-A16B-3450689CE552}">
      <dgm:prSet/>
      <dgm:spPr/>
      <dgm:t>
        <a:bodyPr/>
        <a:lstStyle/>
        <a:p>
          <a:endParaRPr lang="en-US"/>
        </a:p>
      </dgm:t>
    </dgm:pt>
    <dgm:pt modelId="{99145B88-E1B1-4306-B0A1-138C8DF1328D}" type="sibTrans" cxnId="{4095BFBE-66C4-4D59-A16B-3450689CE552}">
      <dgm:prSet/>
      <dgm:spPr/>
      <dgm:t>
        <a:bodyPr/>
        <a:lstStyle/>
        <a:p>
          <a:endParaRPr lang="en-US"/>
        </a:p>
      </dgm:t>
    </dgm:pt>
    <dgm:pt modelId="{384D9E28-32B2-439A-873F-DBEF3F00F6E6}" type="pres">
      <dgm:prSet presAssocID="{A0D9B077-1E4C-4A3A-B11F-11B9C4F6374F}" presName="linearFlow" presStyleCnt="0">
        <dgm:presLayoutVars>
          <dgm:dir/>
          <dgm:resizeHandles val="exact"/>
        </dgm:presLayoutVars>
      </dgm:prSet>
      <dgm:spPr/>
      <dgm:t>
        <a:bodyPr/>
        <a:lstStyle/>
        <a:p>
          <a:endParaRPr lang="en-US"/>
        </a:p>
      </dgm:t>
    </dgm:pt>
    <dgm:pt modelId="{351BBC8D-F423-49C8-BB70-3608D777CDD7}" type="pres">
      <dgm:prSet presAssocID="{6C6933DF-2CAC-4E49-A72E-DB379A678CCD}" presName="node" presStyleLbl="node1" presStyleIdx="0" presStyleCnt="4" custScaleX="192962" custScaleY="183298" custLinFactX="-30409" custLinFactNeighborX="-100000" custLinFactNeighborY="-3408">
        <dgm:presLayoutVars>
          <dgm:bulletEnabled val="1"/>
        </dgm:presLayoutVars>
      </dgm:prSet>
      <dgm:spPr/>
      <dgm:t>
        <a:bodyPr/>
        <a:lstStyle/>
        <a:p>
          <a:endParaRPr lang="en-US"/>
        </a:p>
      </dgm:t>
    </dgm:pt>
    <dgm:pt modelId="{9E897A3A-AE76-428B-876C-12D6412D2960}" type="pres">
      <dgm:prSet presAssocID="{12DBA186-9587-4A7B-BDD2-A93F406B5482}" presName="spacerL" presStyleCnt="0"/>
      <dgm:spPr/>
    </dgm:pt>
    <dgm:pt modelId="{D7A66606-06B6-40E6-8755-6FCE197FC69A}" type="pres">
      <dgm:prSet presAssocID="{12DBA186-9587-4A7B-BDD2-A93F406B5482}" presName="sibTrans" presStyleLbl="sibTrans2D1" presStyleIdx="0" presStyleCnt="3" custLinFactNeighborX="-25914" custLinFactNeighborY="3817"/>
      <dgm:spPr/>
      <dgm:t>
        <a:bodyPr/>
        <a:lstStyle/>
        <a:p>
          <a:endParaRPr lang="en-US"/>
        </a:p>
      </dgm:t>
    </dgm:pt>
    <dgm:pt modelId="{76396E35-6E8D-4F7E-9D21-643AB1D9F66B}" type="pres">
      <dgm:prSet presAssocID="{12DBA186-9587-4A7B-BDD2-A93F406B5482}" presName="spacerR" presStyleCnt="0"/>
      <dgm:spPr/>
    </dgm:pt>
    <dgm:pt modelId="{B028465F-AAE3-4E15-ABB6-DA8E35E063E7}" type="pres">
      <dgm:prSet presAssocID="{78B5B603-3A5F-4443-8671-7406F750263C}" presName="node" presStyleLbl="node1" presStyleIdx="1" presStyleCnt="4" custScaleX="197646" custScaleY="177664" custLinFactNeighborX="36594" custLinFactNeighborY="5289">
        <dgm:presLayoutVars>
          <dgm:bulletEnabled val="1"/>
        </dgm:presLayoutVars>
      </dgm:prSet>
      <dgm:spPr/>
      <dgm:t>
        <a:bodyPr/>
        <a:lstStyle/>
        <a:p>
          <a:endParaRPr lang="en-US"/>
        </a:p>
      </dgm:t>
    </dgm:pt>
    <dgm:pt modelId="{CD79728E-3407-4840-B3E1-F12F5AF4B86D}" type="pres">
      <dgm:prSet presAssocID="{77BBFEA3-1108-40AE-99E6-0A3C1C17E474}" presName="spacerL" presStyleCnt="0"/>
      <dgm:spPr/>
    </dgm:pt>
    <dgm:pt modelId="{A87BDFF8-CCBE-484A-A546-721A1D7203EB}" type="pres">
      <dgm:prSet presAssocID="{77BBFEA3-1108-40AE-99E6-0A3C1C17E474}" presName="sibTrans" presStyleLbl="sibTrans2D1" presStyleIdx="1" presStyleCnt="3" custLinFactNeighborX="-47814" custLinFactNeighborY="1987"/>
      <dgm:spPr/>
      <dgm:t>
        <a:bodyPr/>
        <a:lstStyle/>
        <a:p>
          <a:endParaRPr lang="en-US"/>
        </a:p>
      </dgm:t>
    </dgm:pt>
    <dgm:pt modelId="{CA1E1913-8FE1-45A1-808E-F17C38EB8541}" type="pres">
      <dgm:prSet presAssocID="{77BBFEA3-1108-40AE-99E6-0A3C1C17E474}" presName="spacerR" presStyleCnt="0"/>
      <dgm:spPr/>
    </dgm:pt>
    <dgm:pt modelId="{1357EC2B-DE56-464F-AA8E-AFA6E03011E5}" type="pres">
      <dgm:prSet presAssocID="{CED2431D-1979-4670-A912-5B6DAB2DF69C}" presName="node" presStyleLbl="node1" presStyleIdx="2" presStyleCnt="4" custScaleX="163795" custScaleY="146654" custLinFactNeighborX="79356" custLinFactNeighborY="5204">
        <dgm:presLayoutVars>
          <dgm:bulletEnabled val="1"/>
        </dgm:presLayoutVars>
      </dgm:prSet>
      <dgm:spPr/>
      <dgm:t>
        <a:bodyPr/>
        <a:lstStyle/>
        <a:p>
          <a:endParaRPr lang="en-US"/>
        </a:p>
      </dgm:t>
    </dgm:pt>
    <dgm:pt modelId="{7EDEE749-E553-4880-ABF4-D10CF2A27817}" type="pres">
      <dgm:prSet presAssocID="{BA328D59-D5E9-4A88-BFCB-FC964386BCAF}" presName="spacerL" presStyleCnt="0"/>
      <dgm:spPr/>
    </dgm:pt>
    <dgm:pt modelId="{848B5162-0280-4272-B615-0B461A123A27}" type="pres">
      <dgm:prSet presAssocID="{BA328D59-D5E9-4A88-BFCB-FC964386BCAF}" presName="sibTrans" presStyleLbl="sibTrans2D1" presStyleIdx="2" presStyleCnt="3" custLinFactNeighborX="-6667" custLinFactNeighborY="6728"/>
      <dgm:spPr/>
      <dgm:t>
        <a:bodyPr/>
        <a:lstStyle/>
        <a:p>
          <a:endParaRPr lang="en-US"/>
        </a:p>
      </dgm:t>
    </dgm:pt>
    <dgm:pt modelId="{7F8D8BA5-9EBD-435C-B923-145A539ABC54}" type="pres">
      <dgm:prSet presAssocID="{BA328D59-D5E9-4A88-BFCB-FC964386BCAF}" presName="spacerR" presStyleCnt="0"/>
      <dgm:spPr/>
    </dgm:pt>
    <dgm:pt modelId="{8C1E0648-607E-4AC9-8E60-47C4350336FC}" type="pres">
      <dgm:prSet presAssocID="{88C7969C-8CC5-4BD5-9135-C31897D23CF8}" presName="node" presStyleLbl="node1" presStyleIdx="3" presStyleCnt="4" custScaleX="176961" custScaleY="149503" custLinFactNeighborX="3089" custLinFactNeighborY="494">
        <dgm:presLayoutVars>
          <dgm:bulletEnabled val="1"/>
        </dgm:presLayoutVars>
      </dgm:prSet>
      <dgm:spPr/>
      <dgm:t>
        <a:bodyPr/>
        <a:lstStyle/>
        <a:p>
          <a:endParaRPr lang="en-US"/>
        </a:p>
      </dgm:t>
    </dgm:pt>
  </dgm:ptLst>
  <dgm:cxnLst>
    <dgm:cxn modelId="{CDB87F29-42B8-4385-B2DB-E39E66D3022A}" srcId="{A0D9B077-1E4C-4A3A-B11F-11B9C4F6374F}" destId="{6C6933DF-2CAC-4E49-A72E-DB379A678CCD}" srcOrd="0" destOrd="0" parTransId="{27708162-3059-4ACF-A82A-E65A6C267EDB}" sibTransId="{12DBA186-9587-4A7B-BDD2-A93F406B5482}"/>
    <dgm:cxn modelId="{81670573-3993-4EBA-B0CD-9C7D5CBCDC41}" type="presOf" srcId="{6C6933DF-2CAC-4E49-A72E-DB379A678CCD}" destId="{351BBC8D-F423-49C8-BB70-3608D777CDD7}" srcOrd="0" destOrd="0" presId="urn:microsoft.com/office/officeart/2005/8/layout/equation1"/>
    <dgm:cxn modelId="{CED50E8B-6E41-4E7C-B319-FCE2AFEA5EB3}" srcId="{A0D9B077-1E4C-4A3A-B11F-11B9C4F6374F}" destId="{78B5B603-3A5F-4443-8671-7406F750263C}" srcOrd="1" destOrd="0" parTransId="{45DC01E6-34C8-47CC-987C-D4617B984D26}" sibTransId="{77BBFEA3-1108-40AE-99E6-0A3C1C17E474}"/>
    <dgm:cxn modelId="{488C0982-B3DF-4414-B177-59354313852F}" type="presOf" srcId="{A0D9B077-1E4C-4A3A-B11F-11B9C4F6374F}" destId="{384D9E28-32B2-439A-873F-DBEF3F00F6E6}" srcOrd="0" destOrd="0" presId="urn:microsoft.com/office/officeart/2005/8/layout/equation1"/>
    <dgm:cxn modelId="{2F68695F-87E3-416E-8D38-59A4DEF0AC45}" type="presOf" srcId="{77BBFEA3-1108-40AE-99E6-0A3C1C17E474}" destId="{A87BDFF8-CCBE-484A-A546-721A1D7203EB}" srcOrd="0" destOrd="0" presId="urn:microsoft.com/office/officeart/2005/8/layout/equation1"/>
    <dgm:cxn modelId="{4095BFBE-66C4-4D59-A16B-3450689CE552}" srcId="{A0D9B077-1E4C-4A3A-B11F-11B9C4F6374F}" destId="{88C7969C-8CC5-4BD5-9135-C31897D23CF8}" srcOrd="3" destOrd="0" parTransId="{6E5B4818-8365-4AA2-BF9D-35F5BEECA7B7}" sibTransId="{99145B88-E1B1-4306-B0A1-138C8DF1328D}"/>
    <dgm:cxn modelId="{330BD8AE-24AF-411D-84DB-7A10E1C4FF77}" type="presOf" srcId="{BA328D59-D5E9-4A88-BFCB-FC964386BCAF}" destId="{848B5162-0280-4272-B615-0B461A123A27}" srcOrd="0" destOrd="0" presId="urn:microsoft.com/office/officeart/2005/8/layout/equation1"/>
    <dgm:cxn modelId="{8BE682DB-66BA-4705-9E72-A18850DE771F}" type="presOf" srcId="{88C7969C-8CC5-4BD5-9135-C31897D23CF8}" destId="{8C1E0648-607E-4AC9-8E60-47C4350336FC}" srcOrd="0" destOrd="0" presId="urn:microsoft.com/office/officeart/2005/8/layout/equation1"/>
    <dgm:cxn modelId="{832FBCBC-7340-4BDD-B40B-908D3485FEB6}" type="presOf" srcId="{CED2431D-1979-4670-A912-5B6DAB2DF69C}" destId="{1357EC2B-DE56-464F-AA8E-AFA6E03011E5}" srcOrd="0" destOrd="0" presId="urn:microsoft.com/office/officeart/2005/8/layout/equation1"/>
    <dgm:cxn modelId="{C3577206-96CF-4D17-A318-8A1F50E3D4B0}" type="presOf" srcId="{12DBA186-9587-4A7B-BDD2-A93F406B5482}" destId="{D7A66606-06B6-40E6-8755-6FCE197FC69A}" srcOrd="0" destOrd="0" presId="urn:microsoft.com/office/officeart/2005/8/layout/equation1"/>
    <dgm:cxn modelId="{6BA926C8-62A6-485D-9606-7AB0530414FF}" srcId="{A0D9B077-1E4C-4A3A-B11F-11B9C4F6374F}" destId="{CED2431D-1979-4670-A912-5B6DAB2DF69C}" srcOrd="2" destOrd="0" parTransId="{5D8D12CC-A481-4F1A-8AE9-A033713A63CA}" sibTransId="{BA328D59-D5E9-4A88-BFCB-FC964386BCAF}"/>
    <dgm:cxn modelId="{0E7366EA-12F2-414F-AA3B-4FC193AFBBC8}" type="presOf" srcId="{78B5B603-3A5F-4443-8671-7406F750263C}" destId="{B028465F-AAE3-4E15-ABB6-DA8E35E063E7}" srcOrd="0" destOrd="0" presId="urn:microsoft.com/office/officeart/2005/8/layout/equation1"/>
    <dgm:cxn modelId="{01B52405-5F06-445A-A97A-6FC28FE2CD53}" type="presParOf" srcId="{384D9E28-32B2-439A-873F-DBEF3F00F6E6}" destId="{351BBC8D-F423-49C8-BB70-3608D777CDD7}" srcOrd="0" destOrd="0" presId="urn:microsoft.com/office/officeart/2005/8/layout/equation1"/>
    <dgm:cxn modelId="{8C3241B5-5630-4BE9-B7C3-EA462D892BBD}" type="presParOf" srcId="{384D9E28-32B2-439A-873F-DBEF3F00F6E6}" destId="{9E897A3A-AE76-428B-876C-12D6412D2960}" srcOrd="1" destOrd="0" presId="urn:microsoft.com/office/officeart/2005/8/layout/equation1"/>
    <dgm:cxn modelId="{07DD0A53-4D4D-491D-B3AE-171CF464A82A}" type="presParOf" srcId="{384D9E28-32B2-439A-873F-DBEF3F00F6E6}" destId="{D7A66606-06B6-40E6-8755-6FCE197FC69A}" srcOrd="2" destOrd="0" presId="urn:microsoft.com/office/officeart/2005/8/layout/equation1"/>
    <dgm:cxn modelId="{BCDD67A1-0435-46CB-BE83-55B9546C3697}" type="presParOf" srcId="{384D9E28-32B2-439A-873F-DBEF3F00F6E6}" destId="{76396E35-6E8D-4F7E-9D21-643AB1D9F66B}" srcOrd="3" destOrd="0" presId="urn:microsoft.com/office/officeart/2005/8/layout/equation1"/>
    <dgm:cxn modelId="{19FA2D77-0F49-40E1-9503-710BCFB01E5B}" type="presParOf" srcId="{384D9E28-32B2-439A-873F-DBEF3F00F6E6}" destId="{B028465F-AAE3-4E15-ABB6-DA8E35E063E7}" srcOrd="4" destOrd="0" presId="urn:microsoft.com/office/officeart/2005/8/layout/equation1"/>
    <dgm:cxn modelId="{52A91784-DA7D-403E-BCF5-9F935E9D2F2F}" type="presParOf" srcId="{384D9E28-32B2-439A-873F-DBEF3F00F6E6}" destId="{CD79728E-3407-4840-B3E1-F12F5AF4B86D}" srcOrd="5" destOrd="0" presId="urn:microsoft.com/office/officeart/2005/8/layout/equation1"/>
    <dgm:cxn modelId="{EB7BDA90-00EB-485B-8F1D-CF8BA407F7D9}" type="presParOf" srcId="{384D9E28-32B2-439A-873F-DBEF3F00F6E6}" destId="{A87BDFF8-CCBE-484A-A546-721A1D7203EB}" srcOrd="6" destOrd="0" presId="urn:microsoft.com/office/officeart/2005/8/layout/equation1"/>
    <dgm:cxn modelId="{3626FBF6-B729-46A9-A730-B400E3140FD6}" type="presParOf" srcId="{384D9E28-32B2-439A-873F-DBEF3F00F6E6}" destId="{CA1E1913-8FE1-45A1-808E-F17C38EB8541}" srcOrd="7" destOrd="0" presId="urn:microsoft.com/office/officeart/2005/8/layout/equation1"/>
    <dgm:cxn modelId="{E85F0108-CC53-4EE5-9137-1663A9E010E9}" type="presParOf" srcId="{384D9E28-32B2-439A-873F-DBEF3F00F6E6}" destId="{1357EC2B-DE56-464F-AA8E-AFA6E03011E5}" srcOrd="8" destOrd="0" presId="urn:microsoft.com/office/officeart/2005/8/layout/equation1"/>
    <dgm:cxn modelId="{FDAB6F5E-FE5E-48A6-8B39-18B82AD32A38}" type="presParOf" srcId="{384D9E28-32B2-439A-873F-DBEF3F00F6E6}" destId="{7EDEE749-E553-4880-ABF4-D10CF2A27817}" srcOrd="9" destOrd="0" presId="urn:microsoft.com/office/officeart/2005/8/layout/equation1"/>
    <dgm:cxn modelId="{8C2EA45C-1B6C-4C5B-894B-34857FAEB345}" type="presParOf" srcId="{384D9E28-32B2-439A-873F-DBEF3F00F6E6}" destId="{848B5162-0280-4272-B615-0B461A123A27}" srcOrd="10" destOrd="0" presId="urn:microsoft.com/office/officeart/2005/8/layout/equation1"/>
    <dgm:cxn modelId="{379F0DCD-1FFD-46CC-87CA-78D771E3DD91}" type="presParOf" srcId="{384D9E28-32B2-439A-873F-DBEF3F00F6E6}" destId="{7F8D8BA5-9EBD-435C-B923-145A539ABC54}" srcOrd="11" destOrd="0" presId="urn:microsoft.com/office/officeart/2005/8/layout/equation1"/>
    <dgm:cxn modelId="{027EEB2A-231B-47EA-BF4F-34813BFC465F}" type="presParOf" srcId="{384D9E28-32B2-439A-873F-DBEF3F00F6E6}" destId="{8C1E0648-607E-4AC9-8E60-47C4350336FC}" srcOrd="12" destOrd="0" presId="urn:microsoft.com/office/officeart/2005/8/layout/equation1"/>
  </dgm:cxnLst>
  <dgm:bg>
    <a:solidFill>
      <a:srgbClr val="FF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9B077-1E4C-4A3A-B11F-11B9C4F6374F}"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6C6933DF-2CAC-4E49-A72E-DB379A678CCD}">
      <dgm:prSet phldrT="[Text]" custT="1"/>
      <dgm:spPr>
        <a:solidFill>
          <a:srgbClr val="FF0000"/>
        </a:solidFill>
      </dgm:spPr>
      <dgm:t>
        <a:bodyPr/>
        <a:lstStyle/>
        <a:p>
          <a:r>
            <a:rPr lang="en-US" sz="4800" dirty="0" smtClean="0"/>
            <a:t>love</a:t>
          </a:r>
          <a:endParaRPr lang="en-US" sz="4800" dirty="0"/>
        </a:p>
      </dgm:t>
    </dgm:pt>
    <dgm:pt modelId="{27708162-3059-4ACF-A82A-E65A6C267EDB}" type="parTrans" cxnId="{CDB87F29-42B8-4385-B2DB-E39E66D3022A}">
      <dgm:prSet/>
      <dgm:spPr/>
      <dgm:t>
        <a:bodyPr/>
        <a:lstStyle/>
        <a:p>
          <a:endParaRPr lang="en-US"/>
        </a:p>
      </dgm:t>
    </dgm:pt>
    <dgm:pt modelId="{12DBA186-9587-4A7B-BDD2-A93F406B5482}" type="sibTrans" cxnId="{CDB87F29-42B8-4385-B2DB-E39E66D3022A}">
      <dgm:prSet/>
      <dgm:spPr>
        <a:solidFill>
          <a:schemeClr val="tx1"/>
        </a:solidFill>
      </dgm:spPr>
      <dgm:t>
        <a:bodyPr/>
        <a:lstStyle/>
        <a:p>
          <a:endParaRPr lang="en-US"/>
        </a:p>
      </dgm:t>
    </dgm:pt>
    <dgm:pt modelId="{78B5B603-3A5F-4443-8671-7406F750263C}">
      <dgm:prSet phldrT="[Text]" custT="1"/>
      <dgm:spPr>
        <a:solidFill>
          <a:srgbClr val="FF0000"/>
        </a:solidFill>
      </dgm:spPr>
      <dgm:t>
        <a:bodyPr/>
        <a:lstStyle/>
        <a:p>
          <a:r>
            <a:rPr lang="en-US" sz="2800" dirty="0" smtClean="0"/>
            <a:t>wisdom</a:t>
          </a:r>
          <a:endParaRPr lang="en-US" sz="2800" dirty="0"/>
        </a:p>
      </dgm:t>
    </dgm:pt>
    <dgm:pt modelId="{45DC01E6-34C8-47CC-987C-D4617B984D26}" type="parTrans" cxnId="{CED50E8B-6E41-4E7C-B319-FCE2AFEA5EB3}">
      <dgm:prSet/>
      <dgm:spPr/>
      <dgm:t>
        <a:bodyPr/>
        <a:lstStyle/>
        <a:p>
          <a:endParaRPr lang="en-US"/>
        </a:p>
      </dgm:t>
    </dgm:pt>
    <dgm:pt modelId="{77BBFEA3-1108-40AE-99E6-0A3C1C17E474}" type="sibTrans" cxnId="{CED50E8B-6E41-4E7C-B319-FCE2AFEA5EB3}">
      <dgm:prSet/>
      <dgm:spPr>
        <a:solidFill>
          <a:schemeClr val="tx1"/>
        </a:solidFill>
      </dgm:spPr>
      <dgm:t>
        <a:bodyPr/>
        <a:lstStyle/>
        <a:p>
          <a:endParaRPr lang="en-US"/>
        </a:p>
      </dgm:t>
    </dgm:pt>
    <dgm:pt modelId="{CED2431D-1979-4670-A912-5B6DAB2DF69C}">
      <dgm:prSet phldrT="[Text]"/>
      <dgm:spPr>
        <a:solidFill>
          <a:srgbClr val="FF0000"/>
        </a:solidFill>
      </dgm:spPr>
      <dgm:t>
        <a:bodyPr/>
        <a:lstStyle/>
        <a:p>
          <a:r>
            <a:rPr lang="en-US" dirty="0" smtClean="0"/>
            <a:t>one who</a:t>
          </a:r>
          <a:endParaRPr lang="en-US" dirty="0"/>
        </a:p>
      </dgm:t>
    </dgm:pt>
    <dgm:pt modelId="{5D8D12CC-A481-4F1A-8AE9-A033713A63CA}" type="parTrans" cxnId="{6BA926C8-62A6-485D-9606-7AB0530414FF}">
      <dgm:prSet/>
      <dgm:spPr/>
      <dgm:t>
        <a:bodyPr/>
        <a:lstStyle/>
        <a:p>
          <a:endParaRPr lang="en-US"/>
        </a:p>
      </dgm:t>
    </dgm:pt>
    <dgm:pt modelId="{BA328D59-D5E9-4A88-BFCB-FC964386BCAF}" type="sibTrans" cxnId="{6BA926C8-62A6-485D-9606-7AB0530414FF}">
      <dgm:prSet/>
      <dgm:spPr>
        <a:solidFill>
          <a:schemeClr val="tx1"/>
        </a:solidFill>
      </dgm:spPr>
      <dgm:t>
        <a:bodyPr/>
        <a:lstStyle/>
        <a:p>
          <a:endParaRPr lang="en-US"/>
        </a:p>
      </dgm:t>
    </dgm:pt>
    <dgm:pt modelId="{88C7969C-8CC5-4BD5-9135-C31897D23CF8}">
      <dgm:prSet phldrT="[Text]" custT="1"/>
      <dgm:spPr>
        <a:solidFill>
          <a:srgbClr val="FF0000"/>
        </a:solidFill>
      </dgm:spPr>
      <dgm:t>
        <a:bodyPr/>
        <a:lstStyle/>
        <a:p>
          <a:r>
            <a:rPr lang="en-US" sz="1600" dirty="0" smtClean="0"/>
            <a:t>philosopher</a:t>
          </a:r>
          <a:endParaRPr lang="en-US" sz="1600" dirty="0"/>
        </a:p>
      </dgm:t>
    </dgm:pt>
    <dgm:pt modelId="{6E5B4818-8365-4AA2-BF9D-35F5BEECA7B7}" type="parTrans" cxnId="{4095BFBE-66C4-4D59-A16B-3450689CE552}">
      <dgm:prSet/>
      <dgm:spPr/>
      <dgm:t>
        <a:bodyPr/>
        <a:lstStyle/>
        <a:p>
          <a:endParaRPr lang="en-US"/>
        </a:p>
      </dgm:t>
    </dgm:pt>
    <dgm:pt modelId="{99145B88-E1B1-4306-B0A1-138C8DF1328D}" type="sibTrans" cxnId="{4095BFBE-66C4-4D59-A16B-3450689CE552}">
      <dgm:prSet/>
      <dgm:spPr/>
      <dgm:t>
        <a:bodyPr/>
        <a:lstStyle/>
        <a:p>
          <a:endParaRPr lang="en-US"/>
        </a:p>
      </dgm:t>
    </dgm:pt>
    <dgm:pt modelId="{384D9E28-32B2-439A-873F-DBEF3F00F6E6}" type="pres">
      <dgm:prSet presAssocID="{A0D9B077-1E4C-4A3A-B11F-11B9C4F6374F}" presName="linearFlow" presStyleCnt="0">
        <dgm:presLayoutVars>
          <dgm:dir/>
          <dgm:resizeHandles val="exact"/>
        </dgm:presLayoutVars>
      </dgm:prSet>
      <dgm:spPr/>
      <dgm:t>
        <a:bodyPr/>
        <a:lstStyle/>
        <a:p>
          <a:endParaRPr lang="en-US"/>
        </a:p>
      </dgm:t>
    </dgm:pt>
    <dgm:pt modelId="{351BBC8D-F423-49C8-BB70-3608D777CDD7}" type="pres">
      <dgm:prSet presAssocID="{6C6933DF-2CAC-4E49-A72E-DB379A678CCD}" presName="node" presStyleLbl="node1" presStyleIdx="0" presStyleCnt="4" custScaleX="258952" custScaleY="229507" custLinFactNeighborX="-953" custLinFactNeighborY="-4341">
        <dgm:presLayoutVars>
          <dgm:bulletEnabled val="1"/>
        </dgm:presLayoutVars>
      </dgm:prSet>
      <dgm:spPr/>
      <dgm:t>
        <a:bodyPr/>
        <a:lstStyle/>
        <a:p>
          <a:endParaRPr lang="en-US"/>
        </a:p>
      </dgm:t>
    </dgm:pt>
    <dgm:pt modelId="{9E897A3A-AE76-428B-876C-12D6412D2960}" type="pres">
      <dgm:prSet presAssocID="{12DBA186-9587-4A7B-BDD2-A93F406B5482}" presName="spacerL" presStyleCnt="0"/>
      <dgm:spPr/>
    </dgm:pt>
    <dgm:pt modelId="{D7A66606-06B6-40E6-8755-6FCE197FC69A}" type="pres">
      <dgm:prSet presAssocID="{12DBA186-9587-4A7B-BDD2-A93F406B5482}" presName="sibTrans" presStyleLbl="sibTrans2D1" presStyleIdx="0" presStyleCnt="3" custLinFactNeighborX="-25914" custLinFactNeighborY="3817"/>
      <dgm:spPr/>
      <dgm:t>
        <a:bodyPr/>
        <a:lstStyle/>
        <a:p>
          <a:endParaRPr lang="en-US"/>
        </a:p>
      </dgm:t>
    </dgm:pt>
    <dgm:pt modelId="{76396E35-6E8D-4F7E-9D21-643AB1D9F66B}" type="pres">
      <dgm:prSet presAssocID="{12DBA186-9587-4A7B-BDD2-A93F406B5482}" presName="spacerR" presStyleCnt="0"/>
      <dgm:spPr/>
    </dgm:pt>
    <dgm:pt modelId="{B028465F-AAE3-4E15-ABB6-DA8E35E063E7}" type="pres">
      <dgm:prSet presAssocID="{78B5B603-3A5F-4443-8671-7406F750263C}" presName="node" presStyleLbl="node1" presStyleIdx="1" presStyleCnt="4" custScaleX="254462" custScaleY="211700" custLinFactNeighborX="72899" custLinFactNeighborY="2509">
        <dgm:presLayoutVars>
          <dgm:bulletEnabled val="1"/>
        </dgm:presLayoutVars>
      </dgm:prSet>
      <dgm:spPr/>
      <dgm:t>
        <a:bodyPr/>
        <a:lstStyle/>
        <a:p>
          <a:endParaRPr lang="en-US"/>
        </a:p>
      </dgm:t>
    </dgm:pt>
    <dgm:pt modelId="{CD79728E-3407-4840-B3E1-F12F5AF4B86D}" type="pres">
      <dgm:prSet presAssocID="{77BBFEA3-1108-40AE-99E6-0A3C1C17E474}" presName="spacerL" presStyleCnt="0"/>
      <dgm:spPr/>
    </dgm:pt>
    <dgm:pt modelId="{A87BDFF8-CCBE-484A-A546-721A1D7203EB}" type="pres">
      <dgm:prSet presAssocID="{77BBFEA3-1108-40AE-99E6-0A3C1C17E474}" presName="sibTrans" presStyleLbl="sibTrans2D1" presStyleIdx="1" presStyleCnt="3" custLinFactNeighborX="-47814" custLinFactNeighborY="1987"/>
      <dgm:spPr/>
      <dgm:t>
        <a:bodyPr/>
        <a:lstStyle/>
        <a:p>
          <a:endParaRPr lang="en-US"/>
        </a:p>
      </dgm:t>
    </dgm:pt>
    <dgm:pt modelId="{CA1E1913-8FE1-45A1-808E-F17C38EB8541}" type="pres">
      <dgm:prSet presAssocID="{77BBFEA3-1108-40AE-99E6-0A3C1C17E474}" presName="spacerR" presStyleCnt="0"/>
      <dgm:spPr/>
    </dgm:pt>
    <dgm:pt modelId="{1357EC2B-DE56-464F-AA8E-AFA6E03011E5}" type="pres">
      <dgm:prSet presAssocID="{CED2431D-1979-4670-A912-5B6DAB2DF69C}" presName="node" presStyleLbl="node1" presStyleIdx="2" presStyleCnt="4" custScaleX="163795" custScaleY="146654" custLinFactNeighborX="79356" custLinFactNeighborY="5204">
        <dgm:presLayoutVars>
          <dgm:bulletEnabled val="1"/>
        </dgm:presLayoutVars>
      </dgm:prSet>
      <dgm:spPr/>
      <dgm:t>
        <a:bodyPr/>
        <a:lstStyle/>
        <a:p>
          <a:endParaRPr lang="en-US"/>
        </a:p>
      </dgm:t>
    </dgm:pt>
    <dgm:pt modelId="{7EDEE749-E553-4880-ABF4-D10CF2A27817}" type="pres">
      <dgm:prSet presAssocID="{BA328D59-D5E9-4A88-BFCB-FC964386BCAF}" presName="spacerL" presStyleCnt="0"/>
      <dgm:spPr/>
    </dgm:pt>
    <dgm:pt modelId="{848B5162-0280-4272-B615-0B461A123A27}" type="pres">
      <dgm:prSet presAssocID="{BA328D59-D5E9-4A88-BFCB-FC964386BCAF}" presName="sibTrans" presStyleLbl="sibTrans2D1" presStyleIdx="2" presStyleCnt="3" custLinFactNeighborX="-6667" custLinFactNeighborY="6728"/>
      <dgm:spPr/>
      <dgm:t>
        <a:bodyPr/>
        <a:lstStyle/>
        <a:p>
          <a:endParaRPr lang="en-US"/>
        </a:p>
      </dgm:t>
    </dgm:pt>
    <dgm:pt modelId="{7F8D8BA5-9EBD-435C-B923-145A539ABC54}" type="pres">
      <dgm:prSet presAssocID="{BA328D59-D5E9-4A88-BFCB-FC964386BCAF}" presName="spacerR" presStyleCnt="0"/>
      <dgm:spPr/>
    </dgm:pt>
    <dgm:pt modelId="{8C1E0648-607E-4AC9-8E60-47C4350336FC}" type="pres">
      <dgm:prSet presAssocID="{88C7969C-8CC5-4BD5-9135-C31897D23CF8}" presName="node" presStyleLbl="node1" presStyleIdx="3" presStyleCnt="4" custScaleX="227962" custScaleY="196431" custLinFactNeighborX="3089" custLinFactNeighborY="494">
        <dgm:presLayoutVars>
          <dgm:bulletEnabled val="1"/>
        </dgm:presLayoutVars>
      </dgm:prSet>
      <dgm:spPr/>
      <dgm:t>
        <a:bodyPr/>
        <a:lstStyle/>
        <a:p>
          <a:endParaRPr lang="en-US"/>
        </a:p>
      </dgm:t>
    </dgm:pt>
  </dgm:ptLst>
  <dgm:cxnLst>
    <dgm:cxn modelId="{CDB87F29-42B8-4385-B2DB-E39E66D3022A}" srcId="{A0D9B077-1E4C-4A3A-B11F-11B9C4F6374F}" destId="{6C6933DF-2CAC-4E49-A72E-DB379A678CCD}" srcOrd="0" destOrd="0" parTransId="{27708162-3059-4ACF-A82A-E65A6C267EDB}" sibTransId="{12DBA186-9587-4A7B-BDD2-A93F406B5482}"/>
    <dgm:cxn modelId="{2A1A874A-72FB-47BE-8DDC-622F89E963EC}" type="presOf" srcId="{6C6933DF-2CAC-4E49-A72E-DB379A678CCD}" destId="{351BBC8D-F423-49C8-BB70-3608D777CDD7}" srcOrd="0" destOrd="0" presId="urn:microsoft.com/office/officeart/2005/8/layout/equation1"/>
    <dgm:cxn modelId="{CED50E8B-6E41-4E7C-B319-FCE2AFEA5EB3}" srcId="{A0D9B077-1E4C-4A3A-B11F-11B9C4F6374F}" destId="{78B5B603-3A5F-4443-8671-7406F750263C}" srcOrd="1" destOrd="0" parTransId="{45DC01E6-34C8-47CC-987C-D4617B984D26}" sibTransId="{77BBFEA3-1108-40AE-99E6-0A3C1C17E474}"/>
    <dgm:cxn modelId="{498E3D13-E205-46BE-BD47-63135CB7D94B}" type="presOf" srcId="{CED2431D-1979-4670-A912-5B6DAB2DF69C}" destId="{1357EC2B-DE56-464F-AA8E-AFA6E03011E5}" srcOrd="0" destOrd="0" presId="urn:microsoft.com/office/officeart/2005/8/layout/equation1"/>
    <dgm:cxn modelId="{D7B0592F-558A-4EAA-A908-8CFFB058C88D}" type="presOf" srcId="{BA328D59-D5E9-4A88-BFCB-FC964386BCAF}" destId="{848B5162-0280-4272-B615-0B461A123A27}" srcOrd="0" destOrd="0" presId="urn:microsoft.com/office/officeart/2005/8/layout/equation1"/>
    <dgm:cxn modelId="{6C314F44-7CD4-40D6-BCC7-4931CCFD3726}" type="presOf" srcId="{78B5B603-3A5F-4443-8671-7406F750263C}" destId="{B028465F-AAE3-4E15-ABB6-DA8E35E063E7}" srcOrd="0" destOrd="0" presId="urn:microsoft.com/office/officeart/2005/8/layout/equation1"/>
    <dgm:cxn modelId="{CA72E7B0-A162-4980-9DAC-44DE045E7F66}" type="presOf" srcId="{12DBA186-9587-4A7B-BDD2-A93F406B5482}" destId="{D7A66606-06B6-40E6-8755-6FCE197FC69A}" srcOrd="0" destOrd="0" presId="urn:microsoft.com/office/officeart/2005/8/layout/equation1"/>
    <dgm:cxn modelId="{4095BFBE-66C4-4D59-A16B-3450689CE552}" srcId="{A0D9B077-1E4C-4A3A-B11F-11B9C4F6374F}" destId="{88C7969C-8CC5-4BD5-9135-C31897D23CF8}" srcOrd="3" destOrd="0" parTransId="{6E5B4818-8365-4AA2-BF9D-35F5BEECA7B7}" sibTransId="{99145B88-E1B1-4306-B0A1-138C8DF1328D}"/>
    <dgm:cxn modelId="{6BA926C8-62A6-485D-9606-7AB0530414FF}" srcId="{A0D9B077-1E4C-4A3A-B11F-11B9C4F6374F}" destId="{CED2431D-1979-4670-A912-5B6DAB2DF69C}" srcOrd="2" destOrd="0" parTransId="{5D8D12CC-A481-4F1A-8AE9-A033713A63CA}" sibTransId="{BA328D59-D5E9-4A88-BFCB-FC964386BCAF}"/>
    <dgm:cxn modelId="{F455741C-B398-444E-950A-ABCBD755456E}" type="presOf" srcId="{A0D9B077-1E4C-4A3A-B11F-11B9C4F6374F}" destId="{384D9E28-32B2-439A-873F-DBEF3F00F6E6}" srcOrd="0" destOrd="0" presId="urn:microsoft.com/office/officeart/2005/8/layout/equation1"/>
    <dgm:cxn modelId="{E25120A3-F76A-4515-BFBD-85D9DA9BCD3B}" type="presOf" srcId="{88C7969C-8CC5-4BD5-9135-C31897D23CF8}" destId="{8C1E0648-607E-4AC9-8E60-47C4350336FC}" srcOrd="0" destOrd="0" presId="urn:microsoft.com/office/officeart/2005/8/layout/equation1"/>
    <dgm:cxn modelId="{E469D96F-E006-4F66-92A2-ADE0B44858AA}" type="presOf" srcId="{77BBFEA3-1108-40AE-99E6-0A3C1C17E474}" destId="{A87BDFF8-CCBE-484A-A546-721A1D7203EB}" srcOrd="0" destOrd="0" presId="urn:microsoft.com/office/officeart/2005/8/layout/equation1"/>
    <dgm:cxn modelId="{B2393F23-5EE3-46C1-B3C8-19902E494A48}" type="presParOf" srcId="{384D9E28-32B2-439A-873F-DBEF3F00F6E6}" destId="{351BBC8D-F423-49C8-BB70-3608D777CDD7}" srcOrd="0" destOrd="0" presId="urn:microsoft.com/office/officeart/2005/8/layout/equation1"/>
    <dgm:cxn modelId="{6A301C76-13E2-4303-9667-985CFEA9B406}" type="presParOf" srcId="{384D9E28-32B2-439A-873F-DBEF3F00F6E6}" destId="{9E897A3A-AE76-428B-876C-12D6412D2960}" srcOrd="1" destOrd="0" presId="urn:microsoft.com/office/officeart/2005/8/layout/equation1"/>
    <dgm:cxn modelId="{AD8BD614-1EAA-428B-9335-710FACFAFED0}" type="presParOf" srcId="{384D9E28-32B2-439A-873F-DBEF3F00F6E6}" destId="{D7A66606-06B6-40E6-8755-6FCE197FC69A}" srcOrd="2" destOrd="0" presId="urn:microsoft.com/office/officeart/2005/8/layout/equation1"/>
    <dgm:cxn modelId="{E0936BF3-17D8-4136-B721-5E7DDA14A195}" type="presParOf" srcId="{384D9E28-32B2-439A-873F-DBEF3F00F6E6}" destId="{76396E35-6E8D-4F7E-9D21-643AB1D9F66B}" srcOrd="3" destOrd="0" presId="urn:microsoft.com/office/officeart/2005/8/layout/equation1"/>
    <dgm:cxn modelId="{37B35C6F-20EA-4753-8553-D8529CD1128C}" type="presParOf" srcId="{384D9E28-32B2-439A-873F-DBEF3F00F6E6}" destId="{B028465F-AAE3-4E15-ABB6-DA8E35E063E7}" srcOrd="4" destOrd="0" presId="urn:microsoft.com/office/officeart/2005/8/layout/equation1"/>
    <dgm:cxn modelId="{8845FCD8-F4A7-48BF-AEF5-BA3DB51F265B}" type="presParOf" srcId="{384D9E28-32B2-439A-873F-DBEF3F00F6E6}" destId="{CD79728E-3407-4840-B3E1-F12F5AF4B86D}" srcOrd="5" destOrd="0" presId="urn:microsoft.com/office/officeart/2005/8/layout/equation1"/>
    <dgm:cxn modelId="{254D8E15-42FE-4B33-9440-6D930E73B8F1}" type="presParOf" srcId="{384D9E28-32B2-439A-873F-DBEF3F00F6E6}" destId="{A87BDFF8-CCBE-484A-A546-721A1D7203EB}" srcOrd="6" destOrd="0" presId="urn:microsoft.com/office/officeart/2005/8/layout/equation1"/>
    <dgm:cxn modelId="{DCA592F5-F016-45A0-95BF-1CD44E3D93B1}" type="presParOf" srcId="{384D9E28-32B2-439A-873F-DBEF3F00F6E6}" destId="{CA1E1913-8FE1-45A1-808E-F17C38EB8541}" srcOrd="7" destOrd="0" presId="urn:microsoft.com/office/officeart/2005/8/layout/equation1"/>
    <dgm:cxn modelId="{CC27A168-63A9-4AEE-AD36-1E6890CC9591}" type="presParOf" srcId="{384D9E28-32B2-439A-873F-DBEF3F00F6E6}" destId="{1357EC2B-DE56-464F-AA8E-AFA6E03011E5}" srcOrd="8" destOrd="0" presId="urn:microsoft.com/office/officeart/2005/8/layout/equation1"/>
    <dgm:cxn modelId="{0986B9B5-A1D7-4A31-A412-422CB45F0154}" type="presParOf" srcId="{384D9E28-32B2-439A-873F-DBEF3F00F6E6}" destId="{7EDEE749-E553-4880-ABF4-D10CF2A27817}" srcOrd="9" destOrd="0" presId="urn:microsoft.com/office/officeart/2005/8/layout/equation1"/>
    <dgm:cxn modelId="{BF02EBAE-9074-45F6-91C6-6C376EE87A66}" type="presParOf" srcId="{384D9E28-32B2-439A-873F-DBEF3F00F6E6}" destId="{848B5162-0280-4272-B615-0B461A123A27}" srcOrd="10" destOrd="0" presId="urn:microsoft.com/office/officeart/2005/8/layout/equation1"/>
    <dgm:cxn modelId="{2816D796-4894-4F64-8893-BFC4769978D5}" type="presParOf" srcId="{384D9E28-32B2-439A-873F-DBEF3F00F6E6}" destId="{7F8D8BA5-9EBD-435C-B923-145A539ABC54}" srcOrd="11" destOrd="0" presId="urn:microsoft.com/office/officeart/2005/8/layout/equation1"/>
    <dgm:cxn modelId="{9B8EB4B8-3F65-45EC-B728-374319CA8DD9}" type="presParOf" srcId="{384D9E28-32B2-439A-873F-DBEF3F00F6E6}" destId="{8C1E0648-607E-4AC9-8E60-47C4350336FC}" srcOrd="12" destOrd="0" presId="urn:microsoft.com/office/officeart/2005/8/layout/equation1"/>
  </dgm:cxnLst>
  <dgm:bg>
    <a:solidFill>
      <a:srgbClr val="00B050"/>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BBC8D-F423-49C8-BB70-3608D777CDD7}">
      <dsp:nvSpPr>
        <dsp:cNvPr id="0" name=""/>
        <dsp:cNvSpPr/>
      </dsp:nvSpPr>
      <dsp:spPr>
        <a:xfrm>
          <a:off x="0" y="194530"/>
          <a:ext cx="1848014" cy="175546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err="1" smtClean="0"/>
            <a:t>phil</a:t>
          </a:r>
          <a:endParaRPr lang="en-US" sz="5400" kern="1200" dirty="0"/>
        </a:p>
      </dsp:txBody>
      <dsp:txXfrm>
        <a:off x="270635" y="451611"/>
        <a:ext cx="1306744" cy="1241299"/>
      </dsp:txXfrm>
    </dsp:sp>
    <dsp:sp modelId="{D7A66606-06B6-40E6-8755-6FCE197FC69A}">
      <dsp:nvSpPr>
        <dsp:cNvPr id="0" name=""/>
        <dsp:cNvSpPr/>
      </dsp:nvSpPr>
      <dsp:spPr>
        <a:xfrm>
          <a:off x="1908954" y="848366"/>
          <a:ext cx="555471" cy="555471"/>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982582" y="1060778"/>
        <a:ext cx="408215" cy="130647"/>
      </dsp:txXfrm>
    </dsp:sp>
    <dsp:sp modelId="{B028465F-AAE3-4E15-ABB6-DA8E35E063E7}">
      <dsp:nvSpPr>
        <dsp:cNvPr id="0" name=""/>
        <dsp:cNvSpPr/>
      </dsp:nvSpPr>
      <dsp:spPr>
        <a:xfrm>
          <a:off x="2590801" y="304801"/>
          <a:ext cx="1892873" cy="170150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err="1" smtClean="0"/>
            <a:t>soph</a:t>
          </a:r>
          <a:endParaRPr lang="en-US" sz="4000" kern="1200" dirty="0"/>
        </a:p>
      </dsp:txBody>
      <dsp:txXfrm>
        <a:off x="2868006" y="553980"/>
        <a:ext cx="1338463" cy="1203146"/>
      </dsp:txXfrm>
    </dsp:sp>
    <dsp:sp modelId="{A87BDFF8-CCBE-484A-A546-721A1D7203EB}">
      <dsp:nvSpPr>
        <dsp:cNvPr id="0" name=""/>
        <dsp:cNvSpPr/>
      </dsp:nvSpPr>
      <dsp:spPr>
        <a:xfrm>
          <a:off x="4495799" y="838201"/>
          <a:ext cx="555471" cy="555471"/>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569427" y="1050613"/>
        <a:ext cx="408215" cy="130647"/>
      </dsp:txXfrm>
    </dsp:sp>
    <dsp:sp modelId="{1357EC2B-DE56-464F-AA8E-AFA6E03011E5}">
      <dsp:nvSpPr>
        <dsp:cNvPr id="0" name=""/>
        <dsp:cNvSpPr/>
      </dsp:nvSpPr>
      <dsp:spPr>
        <a:xfrm>
          <a:off x="5227932" y="452479"/>
          <a:ext cx="1568679" cy="140451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2800350">
            <a:lnSpc>
              <a:spcPct val="90000"/>
            </a:lnSpc>
            <a:spcBef>
              <a:spcPct val="0"/>
            </a:spcBef>
            <a:spcAft>
              <a:spcPct val="35000"/>
            </a:spcAft>
          </a:pPr>
          <a:r>
            <a:rPr lang="en-US" sz="6300" kern="1200" dirty="0" err="1" smtClean="0"/>
            <a:t>er</a:t>
          </a:r>
          <a:endParaRPr lang="en-US" sz="6300" kern="1200" dirty="0"/>
        </a:p>
      </dsp:txBody>
      <dsp:txXfrm>
        <a:off x="5457660" y="658166"/>
        <a:ext cx="1109223" cy="993144"/>
      </dsp:txXfrm>
    </dsp:sp>
    <dsp:sp modelId="{848B5162-0280-4272-B615-0B461A123A27}">
      <dsp:nvSpPr>
        <dsp:cNvPr id="0" name=""/>
        <dsp:cNvSpPr/>
      </dsp:nvSpPr>
      <dsp:spPr>
        <a:xfrm>
          <a:off x="6807480" y="864536"/>
          <a:ext cx="555471" cy="555471"/>
        </a:xfrm>
        <a:prstGeom prst="mathEqual">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6881108" y="978963"/>
        <a:ext cx="408215" cy="326617"/>
      </dsp:txXfrm>
    </dsp:sp>
    <dsp:sp modelId="{8C1E0648-607E-4AC9-8E60-47C4350336FC}">
      <dsp:nvSpPr>
        <dsp:cNvPr id="0" name=""/>
        <dsp:cNvSpPr/>
      </dsp:nvSpPr>
      <dsp:spPr>
        <a:xfrm>
          <a:off x="7448304" y="393729"/>
          <a:ext cx="1694771" cy="143180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philosopher</a:t>
          </a:r>
          <a:endParaRPr lang="en-US" sz="1600" kern="1200" dirty="0"/>
        </a:p>
      </dsp:txBody>
      <dsp:txXfrm>
        <a:off x="7696497" y="603412"/>
        <a:ext cx="1198385" cy="1012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BBC8D-F423-49C8-BB70-3608D777CDD7}">
      <dsp:nvSpPr>
        <dsp:cNvPr id="0" name=""/>
        <dsp:cNvSpPr/>
      </dsp:nvSpPr>
      <dsp:spPr>
        <a:xfrm>
          <a:off x="1332" y="139794"/>
          <a:ext cx="2098467" cy="185985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love</a:t>
          </a:r>
          <a:endParaRPr lang="en-US" sz="4800" kern="1200" dirty="0"/>
        </a:p>
      </dsp:txBody>
      <dsp:txXfrm>
        <a:off x="308645" y="412163"/>
        <a:ext cx="1483841" cy="1315115"/>
      </dsp:txXfrm>
    </dsp:sp>
    <dsp:sp modelId="{D7A66606-06B6-40E6-8755-6FCE197FC69A}">
      <dsp:nvSpPr>
        <dsp:cNvPr id="0" name=""/>
        <dsp:cNvSpPr/>
      </dsp:nvSpPr>
      <dsp:spPr>
        <a:xfrm>
          <a:off x="2149176" y="887833"/>
          <a:ext cx="470014" cy="470014"/>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211476" y="1067566"/>
        <a:ext cx="345414" cy="110548"/>
      </dsp:txXfrm>
    </dsp:sp>
    <dsp:sp modelId="{B028465F-AAE3-4E15-ABB6-DA8E35E063E7}">
      <dsp:nvSpPr>
        <dsp:cNvPr id="0" name=""/>
        <dsp:cNvSpPr/>
      </dsp:nvSpPr>
      <dsp:spPr>
        <a:xfrm>
          <a:off x="2750013" y="267456"/>
          <a:ext cx="2062081" cy="171555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wisdom</a:t>
          </a:r>
          <a:endParaRPr lang="en-US" sz="2800" kern="1200" dirty="0"/>
        </a:p>
      </dsp:txBody>
      <dsp:txXfrm>
        <a:off x="3051998" y="518693"/>
        <a:ext cx="1458111" cy="1213077"/>
      </dsp:txXfrm>
    </dsp:sp>
    <dsp:sp modelId="{A87BDFF8-CCBE-484A-A546-721A1D7203EB}">
      <dsp:nvSpPr>
        <dsp:cNvPr id="0" name=""/>
        <dsp:cNvSpPr/>
      </dsp:nvSpPr>
      <dsp:spPr>
        <a:xfrm>
          <a:off x="4798465" y="879232"/>
          <a:ext cx="470014" cy="470014"/>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860765" y="1058965"/>
        <a:ext cx="345414" cy="110548"/>
      </dsp:txXfrm>
    </dsp:sp>
    <dsp:sp modelId="{1357EC2B-DE56-464F-AA8E-AFA6E03011E5}">
      <dsp:nvSpPr>
        <dsp:cNvPr id="0" name=""/>
        <dsp:cNvSpPr/>
      </dsp:nvSpPr>
      <dsp:spPr>
        <a:xfrm>
          <a:off x="5417962" y="552852"/>
          <a:ext cx="1327344" cy="118843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one who</a:t>
          </a:r>
          <a:endParaRPr lang="en-US" sz="2900" kern="1200" dirty="0"/>
        </a:p>
      </dsp:txBody>
      <dsp:txXfrm>
        <a:off x="5612347" y="726895"/>
        <a:ext cx="938574" cy="840352"/>
      </dsp:txXfrm>
    </dsp:sp>
    <dsp:sp modelId="{848B5162-0280-4272-B615-0B461A123A27}">
      <dsp:nvSpPr>
        <dsp:cNvPr id="0" name=""/>
        <dsp:cNvSpPr/>
      </dsp:nvSpPr>
      <dsp:spPr>
        <a:xfrm>
          <a:off x="6754503" y="901515"/>
          <a:ext cx="470014" cy="470014"/>
        </a:xfrm>
        <a:prstGeom prst="mathEqual">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6816803" y="998338"/>
        <a:ext cx="345414" cy="276368"/>
      </dsp:txXfrm>
    </dsp:sp>
    <dsp:sp modelId="{8C1E0648-607E-4AC9-8E60-47C4350336FC}">
      <dsp:nvSpPr>
        <dsp:cNvPr id="0" name=""/>
        <dsp:cNvSpPr/>
      </dsp:nvSpPr>
      <dsp:spPr>
        <a:xfrm>
          <a:off x="7296666" y="312995"/>
          <a:ext cx="1847333" cy="159181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philosopher</a:t>
          </a:r>
          <a:endParaRPr lang="en-US" sz="1600" kern="1200" dirty="0"/>
        </a:p>
      </dsp:txBody>
      <dsp:txXfrm>
        <a:off x="7567202" y="546111"/>
        <a:ext cx="1306261" cy="112558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05F02E2-E1C7-4D3E-9024-C44FD91A6893}" type="datetimeFigureOut">
              <a:rPr lang="en-US"/>
              <a:pPr>
                <a:defRPr/>
              </a:pPr>
              <a:t>6/1/2015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ABF6B91-85EE-43C0-88EE-9CF313EF628D}" type="slidenum">
              <a:rPr lang="en-US"/>
              <a:pPr>
                <a:defRPr/>
              </a:pPr>
              <a:t>‹#›</a:t>
            </a:fld>
            <a:endParaRPr lang="en-US"/>
          </a:p>
        </p:txBody>
      </p:sp>
    </p:spTree>
    <p:extLst>
      <p:ext uri="{BB962C8B-B14F-4D97-AF65-F5344CB8AC3E}">
        <p14:creationId xmlns:p14="http://schemas.microsoft.com/office/powerpoint/2010/main" val="1194814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7394CF-82D6-4906-BB2E-945AB9802EA8}"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34141-BDA1-4FBC-A21D-83A46E796FA7}"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A25631-3A3A-42C2-A0AF-3D3D6C616652}"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39A942-0C7F-45B3-AB27-5264A8208C00}"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897A81-FD5F-447A-8BBA-63987E05912E}"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9BE5BF-3355-4FFC-97F1-18892349F950}"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2AD4B2-325B-4033-90AA-E2E0BD652FD9}"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B0F80A-AB87-4474-9D87-475B150662A6}" type="slidenum">
              <a:rPr lang="en-US" smtClean="0"/>
              <a:pPr eaLnBrk="1" hangingPunct="1"/>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714D4C-0500-4787-9D17-02A0A7F25DE2}"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8701D9-802F-4D4E-8572-3A048980BC9A}"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6B592-66B6-43D3-BA5B-CF4EB95EF19E}"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49124-66EA-4988-8348-104A2A03954E}"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F05A94-113D-4D44-8DB7-35A28C85E3DF}"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9DC4A6-664F-4143-91D2-96437A468035}"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978093-95ED-44AA-B753-E2B1B4036175}"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8CD8F3-C248-4F1E-B444-2D2553E3A40C}"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350EB-2385-4CFD-8D37-F935523E9236}" type="slidenum">
              <a:rPr lang="en-US"/>
              <a:pPr>
                <a:defRPr/>
              </a:pPr>
              <a:t>‹#›</a:t>
            </a:fld>
            <a:endParaRPr lang="en-US"/>
          </a:p>
        </p:txBody>
      </p:sp>
    </p:spTree>
    <p:extLst>
      <p:ext uri="{BB962C8B-B14F-4D97-AF65-F5344CB8AC3E}">
        <p14:creationId xmlns:p14="http://schemas.microsoft.com/office/powerpoint/2010/main" val="148172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310F0-2CE0-4730-B037-A37893BBBA11}" type="slidenum">
              <a:rPr lang="en-US"/>
              <a:pPr>
                <a:defRPr/>
              </a:pPr>
              <a:t>‹#›</a:t>
            </a:fld>
            <a:endParaRPr lang="en-US"/>
          </a:p>
        </p:txBody>
      </p:sp>
    </p:spTree>
    <p:extLst>
      <p:ext uri="{BB962C8B-B14F-4D97-AF65-F5344CB8AC3E}">
        <p14:creationId xmlns:p14="http://schemas.microsoft.com/office/powerpoint/2010/main" val="35449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6688F-1FBE-460B-AA3D-FC563D59D1E8}" type="slidenum">
              <a:rPr lang="en-US"/>
              <a:pPr>
                <a:defRPr/>
              </a:pPr>
              <a:t>‹#›</a:t>
            </a:fld>
            <a:endParaRPr lang="en-US"/>
          </a:p>
        </p:txBody>
      </p:sp>
    </p:spTree>
    <p:extLst>
      <p:ext uri="{BB962C8B-B14F-4D97-AF65-F5344CB8AC3E}">
        <p14:creationId xmlns:p14="http://schemas.microsoft.com/office/powerpoint/2010/main" val="278870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6BEB53-1179-44E3-9724-81C6860ED083}" type="slidenum">
              <a:rPr lang="en-US"/>
              <a:pPr>
                <a:defRPr/>
              </a:pPr>
              <a:t>‹#›</a:t>
            </a:fld>
            <a:endParaRPr lang="en-US"/>
          </a:p>
        </p:txBody>
      </p:sp>
    </p:spTree>
    <p:extLst>
      <p:ext uri="{BB962C8B-B14F-4D97-AF65-F5344CB8AC3E}">
        <p14:creationId xmlns:p14="http://schemas.microsoft.com/office/powerpoint/2010/main" val="365767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F45AAE-CFC8-4BAB-8046-6E7F43A7FB56}" type="slidenum">
              <a:rPr lang="en-US"/>
              <a:pPr>
                <a:defRPr/>
              </a:pPr>
              <a:t>‹#›</a:t>
            </a:fld>
            <a:endParaRPr lang="en-US"/>
          </a:p>
        </p:txBody>
      </p:sp>
    </p:spTree>
    <p:extLst>
      <p:ext uri="{BB962C8B-B14F-4D97-AF65-F5344CB8AC3E}">
        <p14:creationId xmlns:p14="http://schemas.microsoft.com/office/powerpoint/2010/main" val="161126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23CF5-555E-4492-B376-4FF73A0E886F}" type="slidenum">
              <a:rPr lang="en-US"/>
              <a:pPr>
                <a:defRPr/>
              </a:pPr>
              <a:t>‹#›</a:t>
            </a:fld>
            <a:endParaRPr lang="en-US"/>
          </a:p>
        </p:txBody>
      </p:sp>
    </p:spTree>
    <p:extLst>
      <p:ext uri="{BB962C8B-B14F-4D97-AF65-F5344CB8AC3E}">
        <p14:creationId xmlns:p14="http://schemas.microsoft.com/office/powerpoint/2010/main" val="180086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1279C2-6DF8-4D49-8A54-A7B1DA4A7EB7}" type="slidenum">
              <a:rPr lang="en-US"/>
              <a:pPr>
                <a:defRPr/>
              </a:pPr>
              <a:t>‹#›</a:t>
            </a:fld>
            <a:endParaRPr lang="en-US"/>
          </a:p>
        </p:txBody>
      </p:sp>
    </p:spTree>
    <p:extLst>
      <p:ext uri="{BB962C8B-B14F-4D97-AF65-F5344CB8AC3E}">
        <p14:creationId xmlns:p14="http://schemas.microsoft.com/office/powerpoint/2010/main" val="29906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6A5FED-4AA3-4CAE-A4A7-F4ACFAAF55C3}" type="slidenum">
              <a:rPr lang="en-US"/>
              <a:pPr>
                <a:defRPr/>
              </a:pPr>
              <a:t>‹#›</a:t>
            </a:fld>
            <a:endParaRPr lang="en-US"/>
          </a:p>
        </p:txBody>
      </p:sp>
    </p:spTree>
    <p:extLst>
      <p:ext uri="{BB962C8B-B14F-4D97-AF65-F5344CB8AC3E}">
        <p14:creationId xmlns:p14="http://schemas.microsoft.com/office/powerpoint/2010/main" val="15291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122898-71A1-4F01-A28D-5DC274EB9CE7}" type="slidenum">
              <a:rPr lang="en-US"/>
              <a:pPr>
                <a:defRPr/>
              </a:pPr>
              <a:t>‹#›</a:t>
            </a:fld>
            <a:endParaRPr lang="en-US"/>
          </a:p>
        </p:txBody>
      </p:sp>
    </p:spTree>
    <p:extLst>
      <p:ext uri="{BB962C8B-B14F-4D97-AF65-F5344CB8AC3E}">
        <p14:creationId xmlns:p14="http://schemas.microsoft.com/office/powerpoint/2010/main" val="84597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09FE2-3975-4E77-BC0C-1402E4AD97E1}" type="slidenum">
              <a:rPr lang="en-US"/>
              <a:pPr>
                <a:defRPr/>
              </a:pPr>
              <a:t>‹#›</a:t>
            </a:fld>
            <a:endParaRPr lang="en-US"/>
          </a:p>
        </p:txBody>
      </p:sp>
    </p:spTree>
    <p:extLst>
      <p:ext uri="{BB962C8B-B14F-4D97-AF65-F5344CB8AC3E}">
        <p14:creationId xmlns:p14="http://schemas.microsoft.com/office/powerpoint/2010/main" val="204805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4EA263-5F7F-468B-BF6A-9FF3AE3854E1}" type="slidenum">
              <a:rPr lang="en-US"/>
              <a:pPr>
                <a:defRPr/>
              </a:pPr>
              <a:t>‹#›</a:t>
            </a:fld>
            <a:endParaRPr lang="en-US"/>
          </a:p>
        </p:txBody>
      </p:sp>
    </p:spTree>
    <p:extLst>
      <p:ext uri="{BB962C8B-B14F-4D97-AF65-F5344CB8AC3E}">
        <p14:creationId xmlns:p14="http://schemas.microsoft.com/office/powerpoint/2010/main" val="25573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87EFC5-A3AC-4E63-AFBA-DB4D00AC3294}" type="slidenum">
              <a:rPr lang="en-US"/>
              <a:pPr>
                <a:defRPr/>
              </a:pPr>
              <a:t>‹#›</a:t>
            </a:fld>
            <a:endParaRPr lang="en-US"/>
          </a:p>
        </p:txBody>
      </p:sp>
    </p:spTree>
    <p:extLst>
      <p:ext uri="{BB962C8B-B14F-4D97-AF65-F5344CB8AC3E}">
        <p14:creationId xmlns:p14="http://schemas.microsoft.com/office/powerpoint/2010/main" val="396810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278EC-1687-4586-A6A2-89E61DBAB8E6}" type="slidenum">
              <a:rPr lang="en-US"/>
              <a:pPr>
                <a:defRPr/>
              </a:pPr>
              <a:t>‹#›</a:t>
            </a:fld>
            <a:endParaRPr lang="en-US"/>
          </a:p>
        </p:txBody>
      </p:sp>
    </p:spTree>
    <p:extLst>
      <p:ext uri="{BB962C8B-B14F-4D97-AF65-F5344CB8AC3E}">
        <p14:creationId xmlns:p14="http://schemas.microsoft.com/office/powerpoint/2010/main" val="40453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B1268CF-6C82-4E33-A448-18D4EB5727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ZKB9fgQpkLk&amp;list=PLB759AD429C749932" TargetMode="External"/><Relationship Id="rId2" Type="http://schemas.openxmlformats.org/officeDocument/2006/relationships/hyperlink" Target="https://www.youtube.com/watch?v=7OIEFo2axGE&amp;index=1&amp;list=PL07FB5798655A15F6" TargetMode="External"/><Relationship Id="rId1" Type="http://schemas.openxmlformats.org/officeDocument/2006/relationships/slideLayout" Target="../slideLayouts/slideLayout2.xml"/><Relationship Id="rId4" Type="http://schemas.openxmlformats.org/officeDocument/2006/relationships/hyperlink" Target="http://www.youtube.com/watch?v=1mhrsCFAmYs&amp;list=PLB759AD429C74993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hyperlink" Target="http://rds.yahoo.com/_ylt=A0S020tDoSdIKf4ACZ6JzbkF;_ylu=X3oDMTBycmFkbGtoBHBvcwMxMARzZWMDc3IEdnRpZANJMDg1XzEwNw--/SIG=1fgs94cg4/EXP=1210643139/**http:/images.search.yahoo.com/images/view?back=http://images.search.yahoo.com/search/images?p=plato&amp;fr=b1ie7&amp;ei=utf-8&amp;js=1&amp;x=wrt&amp;w=238&amp;h=326&amp;imgurl=www-gap.dcs.st-and.ac.uk/~history/BigPictures/Plato_7.jpeg&amp;rurl=http://www-gap.dcs.st-and.ac.uk/~history/PictDisplay/Plato.html&amp;size=16.6kB&amp;name=Plato_7.jpeg&amp;p=plato&amp;type=JPG&amp;oid=7fbe97e16f3a54ca&amp;no=10&amp;tt=17000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8/8c/David_-_The_Death_of_Socrates.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a:solidFill>
            <a:srgbClr val="FF0000"/>
          </a:solidFill>
        </p:spPr>
        <p:txBody>
          <a:bodyPr/>
          <a:lstStyle/>
          <a:p>
            <a:pPr eaLnBrk="1" hangingPunct="1"/>
            <a:r>
              <a:rPr lang="en-US" smtClean="0">
                <a:solidFill>
                  <a:schemeClr val="bg1"/>
                </a:solidFill>
              </a:rPr>
              <a:t>Rhetoric = The Art of Persuasion</a:t>
            </a:r>
          </a:p>
        </p:txBody>
      </p:sp>
      <p:sp>
        <p:nvSpPr>
          <p:cNvPr id="3" name="Content Placeholder 2"/>
          <p:cNvSpPr>
            <a:spLocks noGrp="1"/>
          </p:cNvSpPr>
          <p:nvPr>
            <p:ph idx="1"/>
          </p:nvPr>
        </p:nvSpPr>
        <p:spPr>
          <a:xfrm>
            <a:off x="381000" y="762000"/>
            <a:ext cx="8229600" cy="1219200"/>
          </a:xfrm>
          <a:ln>
            <a:solidFill>
              <a:srgbClr val="FF0000"/>
            </a:solidFill>
            <a:miter lim="800000"/>
            <a:headEnd/>
            <a:tailEnd/>
          </a:ln>
        </p:spPr>
        <p:txBody>
          <a:bodyPr/>
          <a:lstStyle/>
          <a:p>
            <a:pPr eaLnBrk="1" hangingPunct="1">
              <a:buFontTx/>
              <a:buNone/>
            </a:pPr>
            <a:r>
              <a:rPr lang="en-US" smtClean="0">
                <a:solidFill>
                  <a:srgbClr val="92D050"/>
                </a:solidFill>
              </a:rPr>
              <a:t>The history of rhetoric and the concepts of</a:t>
            </a:r>
          </a:p>
          <a:p>
            <a:pPr eaLnBrk="1" hangingPunct="1">
              <a:buFontTx/>
              <a:buNone/>
            </a:pPr>
            <a:r>
              <a:rPr lang="en-US" smtClean="0">
                <a:solidFill>
                  <a:srgbClr val="92D050"/>
                </a:solidFill>
              </a:rPr>
              <a:t>ethos, pathos and logos began in Greece.</a:t>
            </a:r>
          </a:p>
        </p:txBody>
      </p:sp>
      <p:pic>
        <p:nvPicPr>
          <p:cNvPr id="37890" name="Picture 2" descr="http://rds.yahoo.com/_ylt=A0S020q0jydIThMAwQCjzbkF/SIG=1230tabt9/EXP=1210638644/**http%3A/www.greece-map.net/europe/europe-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1341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C:\Users\Brandy\AppData\Local\Microsoft\Windows\Temporary Internet Files\Content.IE5\8DHH89BV\MCj042474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98576">
            <a:off x="5059363" y="4616450"/>
            <a:ext cx="1927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7" dur="1000" fill="hold"/>
                                        <p:tgtEl>
                                          <p:spTgt spid="3">
                                            <p:bg/>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bg/>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p:cTn id="3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37890"/>
                                        </p:tgtEl>
                                        <p:attrNameLst>
                                          <p:attrName>style.visibility</p:attrName>
                                        </p:attrNameLst>
                                      </p:cBhvr>
                                      <p:to>
                                        <p:strVal val="visible"/>
                                      </p:to>
                                    </p:set>
                                    <p:anim calcmode="lin" valueType="num">
                                      <p:cBhvr>
                                        <p:cTn id="50" dur="1000" fill="hold"/>
                                        <p:tgtEl>
                                          <p:spTgt spid="37890"/>
                                        </p:tgtEl>
                                        <p:attrNameLst>
                                          <p:attrName>ppt_w</p:attrName>
                                        </p:attrNameLst>
                                      </p:cBhvr>
                                      <p:tavLst>
                                        <p:tav tm="0">
                                          <p:val>
                                            <p:fltVal val="0"/>
                                          </p:val>
                                        </p:tav>
                                        <p:tav tm="100000">
                                          <p:val>
                                            <p:strVal val="#ppt_w"/>
                                          </p:val>
                                        </p:tav>
                                      </p:tavLst>
                                    </p:anim>
                                    <p:anim calcmode="lin" valueType="num">
                                      <p:cBhvr>
                                        <p:cTn id="51" dur="1000" fill="hold"/>
                                        <p:tgtEl>
                                          <p:spTgt spid="37890"/>
                                        </p:tgtEl>
                                        <p:attrNameLst>
                                          <p:attrName>ppt_h</p:attrName>
                                        </p:attrNameLst>
                                      </p:cBhvr>
                                      <p:tavLst>
                                        <p:tav tm="0">
                                          <p:val>
                                            <p:fltVal val="0"/>
                                          </p:val>
                                        </p:tav>
                                        <p:tav tm="100000">
                                          <p:val>
                                            <p:strVal val="#ppt_h"/>
                                          </p:val>
                                        </p:tav>
                                      </p:tavLst>
                                    </p:anim>
                                    <p:anim calcmode="lin" valueType="num">
                                      <p:cBhvr>
                                        <p:cTn id="52" dur="1000" fill="hold"/>
                                        <p:tgtEl>
                                          <p:spTgt spid="37890"/>
                                        </p:tgtEl>
                                        <p:attrNameLst>
                                          <p:attrName>style.rotation</p:attrName>
                                        </p:attrNameLst>
                                      </p:cBhvr>
                                      <p:tavLst>
                                        <p:tav tm="0">
                                          <p:val>
                                            <p:fltVal val="90"/>
                                          </p:val>
                                        </p:tav>
                                        <p:tav tm="100000">
                                          <p:val>
                                            <p:fltVal val="0"/>
                                          </p:val>
                                        </p:tav>
                                      </p:tavLst>
                                    </p:anim>
                                    <p:animEffect transition="in" filter="fade">
                                      <p:cBhvr>
                                        <p:cTn id="53" dur="1000"/>
                                        <p:tgtEl>
                                          <p:spTgt spid="3789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3" presetClass="entr" presetSubtype="0" fill="hold" nodeType="clickEffect">
                                  <p:stCondLst>
                                    <p:cond delay="0"/>
                                  </p:stCondLst>
                                  <p:childTnLst>
                                    <p:set>
                                      <p:cBhvr>
                                        <p:cTn id="57" dur="1" fill="hold">
                                          <p:stCondLst>
                                            <p:cond delay="0"/>
                                          </p:stCondLst>
                                        </p:cTn>
                                        <p:tgtEl>
                                          <p:spTgt spid="37891"/>
                                        </p:tgtEl>
                                        <p:attrNameLst>
                                          <p:attrName>style.visibility</p:attrName>
                                        </p:attrNameLst>
                                      </p:cBhvr>
                                      <p:to>
                                        <p:strVal val="visible"/>
                                      </p:to>
                                    </p:set>
                                    <p:animEffect transition="in" filter="fade">
                                      <p:cBhvr>
                                        <p:cTn id="58" dur="100"/>
                                        <p:tgtEl>
                                          <p:spTgt spid="37891"/>
                                        </p:tgtEl>
                                      </p:cBhvr>
                                    </p:animEffect>
                                    <p:anim calcmode="lin" valueType="num">
                                      <p:cBhvr>
                                        <p:cTn id="59" dur="400" fill="hold"/>
                                        <p:tgtEl>
                                          <p:spTgt spid="37891"/>
                                        </p:tgtEl>
                                        <p:attrNameLst>
                                          <p:attrName>ppt_x</p:attrName>
                                        </p:attrNameLst>
                                      </p:cBhvr>
                                      <p:tavLst>
                                        <p:tav tm="0">
                                          <p:val>
                                            <p:strVal val="#ppt_x"/>
                                          </p:val>
                                        </p:tav>
                                        <p:tav tm="100000">
                                          <p:val>
                                            <p:strVal val="#ppt_x"/>
                                          </p:val>
                                        </p:tav>
                                      </p:tavLst>
                                    </p:anim>
                                    <p:anim calcmode="lin" valueType="num">
                                      <p:cBhvr>
                                        <p:cTn id="60" dur="400" fill="hold"/>
                                        <p:tgtEl>
                                          <p:spTgt spid="37891"/>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378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378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5" presetClass="emph" presetSubtype="0" fill="hold" nodeType="clickEffect">
                                  <p:stCondLst>
                                    <p:cond delay="0"/>
                                  </p:stCondLst>
                                  <p:childTnLst>
                                    <p:anim calcmode="discrete" valueType="str">
                                      <p:cBhvr>
                                        <p:cTn id="66" dur="1000" fill="hold"/>
                                        <p:tgtEl>
                                          <p:spTgt spid="37891"/>
                                        </p:tgtEl>
                                        <p:attrNameLst>
                                          <p:attrName>style.visibility</p:attrName>
                                        </p:attrNameLst>
                                      </p:cBhvr>
                                      <p:tavLst>
                                        <p:tav tm="0">
                                          <p:val>
                                            <p:strVal val="hidden"/>
                                          </p:val>
                                        </p:tav>
                                        <p:tav tm="50000">
                                          <p:val>
                                            <p:strVal val="visible"/>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6" presetClass="exit" presetSubtype="0" fill="hold" nodeType="clickEffect">
                                  <p:stCondLst>
                                    <p:cond delay="0"/>
                                  </p:stCondLst>
                                  <p:childTnLst>
                                    <p:animEffect transition="out" filter="wipe(down)">
                                      <p:cBhvr>
                                        <p:cTn id="70" dur="180" accel="50000">
                                          <p:stCondLst>
                                            <p:cond delay="1820"/>
                                          </p:stCondLst>
                                        </p:cTn>
                                        <p:tgtEl>
                                          <p:spTgt spid="37891"/>
                                        </p:tgtEl>
                                      </p:cBhvr>
                                    </p:animEffect>
                                    <p:anim calcmode="lin" valueType="num">
                                      <p:cBhvr>
                                        <p:cTn id="71" dur="1822" tmFilter="0,0; 0.14,0.31; 0.43,0.73; 0.71,0.91; 1.0,1.0">
                                          <p:stCondLst>
                                            <p:cond delay="0"/>
                                          </p:stCondLst>
                                        </p:cTn>
                                        <p:tgtEl>
                                          <p:spTgt spid="37891"/>
                                        </p:tgtEl>
                                        <p:attrNameLst>
                                          <p:attrName>ppt_x</p:attrName>
                                        </p:attrNameLst>
                                      </p:cBhvr>
                                      <p:tavLst>
                                        <p:tav tm="0">
                                          <p:val>
                                            <p:strVal val="ppt_x"/>
                                          </p:val>
                                        </p:tav>
                                        <p:tav tm="100000">
                                          <p:val>
                                            <p:strVal val="#ppt_x+0.25"/>
                                          </p:val>
                                        </p:tav>
                                      </p:tavLst>
                                    </p:anim>
                                    <p:anim calcmode="lin" valueType="num">
                                      <p:cBhvr>
                                        <p:cTn id="72" dur="178">
                                          <p:stCondLst>
                                            <p:cond delay="1822"/>
                                          </p:stCondLst>
                                        </p:cTn>
                                        <p:tgtEl>
                                          <p:spTgt spid="37891"/>
                                        </p:tgtEl>
                                        <p:attrNameLst>
                                          <p:attrName>ppt_x</p:attrName>
                                        </p:attrNameLst>
                                      </p:cBhvr>
                                      <p:tavLst>
                                        <p:tav tm="0">
                                          <p:val>
                                            <p:strVal val="ppt_x"/>
                                          </p:val>
                                        </p:tav>
                                        <p:tav tm="100000">
                                          <p:val>
                                            <p:strVal val="ppt_x"/>
                                          </p:val>
                                        </p:tav>
                                      </p:tavLst>
                                    </p:anim>
                                    <p:anim calcmode="lin" valueType="num">
                                      <p:cBhvr>
                                        <p:cTn id="73" dur="664" tmFilter="0.0,0.0;0.25,0.07;0.50,0.2;0.75,0.467;1.0,1.0">
                                          <p:stCondLst>
                                            <p:cond delay="0"/>
                                          </p:stCondLst>
                                        </p:cTn>
                                        <p:tgtEl>
                                          <p:spTgt spid="3789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4" dur="664" tmFilter="0, 0; 0.125,0.2665; 0.25,0.4; 0.375,0.465; 0.5,0.5;  0.625,0.535; 0.75,0.6; 0.875,0.7335; 1,1">
                                          <p:stCondLst>
                                            <p:cond delay="664"/>
                                          </p:stCondLst>
                                        </p:cTn>
                                        <p:tgtEl>
                                          <p:spTgt spid="3789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5" dur="332" tmFilter="0, 0; 0.125,0.2665; 0.25,0.4; 0.375,0.465; 0.5,0.5;  0.625,0.535; 0.75,0.6; 0.875,0.7335; 1,1">
                                          <p:stCondLst>
                                            <p:cond delay="1324"/>
                                          </p:stCondLst>
                                        </p:cTn>
                                        <p:tgtEl>
                                          <p:spTgt spid="3789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6" dur="164" tmFilter="0, 0; 0.125,0.2665; 0.25,0.4; 0.375,0.465; 0.5,0.5;  0.625,0.535; 0.75,0.6; 0.875,0.7335; 1,1">
                                          <p:stCondLst>
                                            <p:cond delay="1656"/>
                                          </p:stCondLst>
                                        </p:cTn>
                                        <p:tgtEl>
                                          <p:spTgt spid="3789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7" dur="180" accel="50000">
                                          <p:stCondLst>
                                            <p:cond delay="1820"/>
                                          </p:stCondLst>
                                        </p:cTn>
                                        <p:tgtEl>
                                          <p:spTgt spid="37891"/>
                                        </p:tgtEl>
                                        <p:attrNameLst>
                                          <p:attrName>ppt_y</p:attrName>
                                        </p:attrNameLst>
                                      </p:cBhvr>
                                      <p:tavLst>
                                        <p:tav tm="0">
                                          <p:val>
                                            <p:strVal val="ppt_y"/>
                                          </p:val>
                                        </p:tav>
                                        <p:tav tm="100000">
                                          <p:val>
                                            <p:strVal val="ppt_y+ppt_h"/>
                                          </p:val>
                                        </p:tav>
                                      </p:tavLst>
                                    </p:anim>
                                    <p:animScale>
                                      <p:cBhvr>
                                        <p:cTn id="78" dur="26">
                                          <p:stCondLst>
                                            <p:cond delay="620"/>
                                          </p:stCondLst>
                                        </p:cTn>
                                        <p:tgtEl>
                                          <p:spTgt spid="37891"/>
                                        </p:tgtEl>
                                      </p:cBhvr>
                                      <p:to x="100000" y="60000"/>
                                    </p:animScale>
                                    <p:animScale>
                                      <p:cBhvr>
                                        <p:cTn id="79" dur="166" decel="50000">
                                          <p:stCondLst>
                                            <p:cond delay="646"/>
                                          </p:stCondLst>
                                        </p:cTn>
                                        <p:tgtEl>
                                          <p:spTgt spid="37891"/>
                                        </p:tgtEl>
                                      </p:cBhvr>
                                      <p:to x="100000" y="100000"/>
                                    </p:animScale>
                                    <p:animScale>
                                      <p:cBhvr>
                                        <p:cTn id="80" dur="26">
                                          <p:stCondLst>
                                            <p:cond delay="1312"/>
                                          </p:stCondLst>
                                        </p:cTn>
                                        <p:tgtEl>
                                          <p:spTgt spid="37891"/>
                                        </p:tgtEl>
                                      </p:cBhvr>
                                      <p:to x="100000" y="80000"/>
                                    </p:animScale>
                                    <p:animScale>
                                      <p:cBhvr>
                                        <p:cTn id="81" dur="166" decel="50000">
                                          <p:stCondLst>
                                            <p:cond delay="1338"/>
                                          </p:stCondLst>
                                        </p:cTn>
                                        <p:tgtEl>
                                          <p:spTgt spid="37891"/>
                                        </p:tgtEl>
                                      </p:cBhvr>
                                      <p:to x="100000" y="100000"/>
                                    </p:animScale>
                                    <p:animScale>
                                      <p:cBhvr>
                                        <p:cTn id="82" dur="26">
                                          <p:stCondLst>
                                            <p:cond delay="1642"/>
                                          </p:stCondLst>
                                        </p:cTn>
                                        <p:tgtEl>
                                          <p:spTgt spid="37891"/>
                                        </p:tgtEl>
                                      </p:cBhvr>
                                      <p:to x="100000" y="90000"/>
                                    </p:animScale>
                                    <p:animScale>
                                      <p:cBhvr>
                                        <p:cTn id="83" dur="166" decel="50000">
                                          <p:stCondLst>
                                            <p:cond delay="1668"/>
                                          </p:stCondLst>
                                        </p:cTn>
                                        <p:tgtEl>
                                          <p:spTgt spid="37891"/>
                                        </p:tgtEl>
                                      </p:cBhvr>
                                      <p:to x="100000" y="100000"/>
                                    </p:animScale>
                                    <p:animScale>
                                      <p:cBhvr>
                                        <p:cTn id="84" dur="26">
                                          <p:stCondLst>
                                            <p:cond delay="1808"/>
                                          </p:stCondLst>
                                        </p:cTn>
                                        <p:tgtEl>
                                          <p:spTgt spid="37891"/>
                                        </p:tgtEl>
                                      </p:cBhvr>
                                      <p:to x="100000" y="95000"/>
                                    </p:animScale>
                                    <p:animScale>
                                      <p:cBhvr>
                                        <p:cTn id="85" dur="166" decel="50000">
                                          <p:stCondLst>
                                            <p:cond delay="1834"/>
                                          </p:stCondLst>
                                        </p:cTn>
                                        <p:tgtEl>
                                          <p:spTgt spid="37891"/>
                                        </p:tgtEl>
                                      </p:cBhvr>
                                      <p:to x="100000" y="100000"/>
                                    </p:animScale>
                                    <p:set>
                                      <p:cBhvr>
                                        <p:cTn id="86" dur="1" fill="hold">
                                          <p:stCondLst>
                                            <p:cond delay="1999"/>
                                          </p:stCondLst>
                                        </p:cTn>
                                        <p:tgtEl>
                                          <p:spTgt spid="378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sz="quarter"/>
          </p:nvPr>
        </p:nvSpPr>
        <p:spPr/>
        <p:txBody>
          <a:bodyPr/>
          <a:lstStyle/>
          <a:p>
            <a:pPr eaLnBrk="1" hangingPunct="1"/>
            <a:endParaRPr lang="en-US" smtClean="0"/>
          </a:p>
        </p:txBody>
      </p:sp>
      <p:pic>
        <p:nvPicPr>
          <p:cNvPr id="11267" name="Picture 10" descr="1093434743_0737"/>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4119563"/>
            <a:ext cx="3886200" cy="2487612"/>
          </a:xfrm>
        </p:spPr>
      </p:pic>
      <p:pic>
        <p:nvPicPr>
          <p:cNvPr id="11268" name="Picture 11" descr="medical-endorsement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9600" y="4038600"/>
            <a:ext cx="3886200" cy="2617788"/>
          </a:xfrm>
        </p:spPr>
      </p:pic>
      <p:pic>
        <p:nvPicPr>
          <p:cNvPr id="11269" name="Picture 12" descr="LTpr0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62000" y="53975"/>
            <a:ext cx="3810000" cy="3810000"/>
          </a:xfrm>
        </p:spPr>
      </p:pic>
      <p:pic>
        <p:nvPicPr>
          <p:cNvPr id="11270" name="Picture 14" descr="proactiv_070808_01"/>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4648200" y="709613"/>
            <a:ext cx="4191000" cy="30003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solidFill>
            <a:srgbClr val="00B0F0"/>
          </a:solidFill>
        </p:spPr>
        <p:txBody>
          <a:bodyPr/>
          <a:lstStyle/>
          <a:p>
            <a:pPr eaLnBrk="1" hangingPunct="1"/>
            <a:r>
              <a:rPr lang="en-US" sz="4000" smtClean="0">
                <a:solidFill>
                  <a:schemeClr val="bg1"/>
                </a:solidFill>
              </a:rPr>
              <a:t>Pathos = an emotional argument</a:t>
            </a:r>
          </a:p>
        </p:txBody>
      </p:sp>
      <p:sp>
        <p:nvSpPr>
          <p:cNvPr id="3" name="Content Placeholder 2"/>
          <p:cNvSpPr>
            <a:spLocks noGrp="1"/>
          </p:cNvSpPr>
          <p:nvPr>
            <p:ph idx="1"/>
          </p:nvPr>
        </p:nvSpPr>
        <p:spPr>
          <a:xfrm>
            <a:off x="533400" y="1143000"/>
            <a:ext cx="8229600" cy="2286000"/>
          </a:xfrm>
        </p:spPr>
        <p:txBody>
          <a:bodyPr/>
          <a:lstStyle/>
          <a:p>
            <a:pPr eaLnBrk="1" hangingPunct="1"/>
            <a:r>
              <a:rPr lang="en-US" sz="2400" smtClean="0">
                <a:solidFill>
                  <a:schemeClr val="bg1"/>
                </a:solidFill>
              </a:rPr>
              <a:t>An effective use of pathos will alter the mindsets of the audience through the use of emotional appeal. </a:t>
            </a:r>
          </a:p>
          <a:p>
            <a:pPr eaLnBrk="1" hangingPunct="1"/>
            <a:r>
              <a:rPr lang="en-US" sz="2400" smtClean="0">
                <a:solidFill>
                  <a:schemeClr val="bg1"/>
                </a:solidFill>
              </a:rPr>
              <a:t>Both words and pictures can achieve this appeal.  In this picture, Haitian children are collecting water.  Children and adults spend all day digging for water because most of Haiti does not have access to water.</a:t>
            </a:r>
          </a:p>
        </p:txBody>
      </p:sp>
      <p:pic>
        <p:nvPicPr>
          <p:cNvPr id="4" name="Picture 5" descr="http://www.geocities.com/pricelessbb/pov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429000"/>
            <a:ext cx="56943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from="(-#ppt_w/2)" to="(#ppt_x)" calcmode="lin" valueType="num">
                                      <p:cBhvr>
                                        <p:cTn id="24" dur="600" fill="hold">
                                          <p:stCondLst>
                                            <p:cond delay="0"/>
                                          </p:stCondLst>
                                        </p:cTn>
                                        <p:tgtEl>
                                          <p:spTgt spid="3">
                                            <p:txEl>
                                              <p:pRg st="0" end="0"/>
                                            </p:txEl>
                                          </p:spTgt>
                                        </p:tgtEl>
                                        <p:attrNameLst>
                                          <p:attrName>ppt_x</p:attrName>
                                        </p:attrNameLst>
                                      </p:cBhvr>
                                    </p:anim>
                                    <p:anim from="0" to="-1.0" calcmode="lin" valueType="num">
                                      <p:cBhvr>
                                        <p:cTn id="25" dur="200" decel="50000" autoRev="1" fill="hold">
                                          <p:stCondLst>
                                            <p:cond delay="600"/>
                                          </p:stCondLst>
                                        </p:cTn>
                                        <p:tgtEl>
                                          <p:spTgt spid="3">
                                            <p:txEl>
                                              <p:pRg st="0" end="0"/>
                                            </p:txEl>
                                          </p:spTgt>
                                        </p:tgtEl>
                                        <p:attrNameLst>
                                          <p:attrName>xshear</p:attrName>
                                        </p:attrNameLst>
                                      </p:cBhvr>
                                    </p:anim>
                                    <p:animScale>
                                      <p:cBhvr>
                                        <p:cTn id="26" dur="200" decel="100000" autoRev="1" fill="hold">
                                          <p:stCondLst>
                                            <p:cond delay="600"/>
                                          </p:stCondLst>
                                        </p:cTn>
                                        <p:tgtEl>
                                          <p:spTgt spid="3">
                                            <p:txEl>
                                              <p:pRg st="0" end="0"/>
                                            </p:txEl>
                                          </p:spTgt>
                                        </p:tgtEl>
                                      </p:cBhvr>
                                      <p:from x="100000" y="100000"/>
                                      <p:to x="80000" y="100000"/>
                                    </p:animScale>
                                    <p:anim by="(#ppt_h/3+#ppt_w*0.1)" calcmode="lin" valueType="num">
                                      <p:cBhvr additive="sum">
                                        <p:cTn id="27"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from="(-#ppt_w/2)" to="(#ppt_x)" calcmode="lin" valueType="num">
                                      <p:cBhvr>
                                        <p:cTn id="32" dur="600" fill="hold">
                                          <p:stCondLst>
                                            <p:cond delay="0"/>
                                          </p:stCondLst>
                                        </p:cTn>
                                        <p:tgtEl>
                                          <p:spTgt spid="3">
                                            <p:txEl>
                                              <p:pRg st="1" end="1"/>
                                            </p:txEl>
                                          </p:spTgt>
                                        </p:tgtEl>
                                        <p:attrNameLst>
                                          <p:attrName>ppt_x</p:attrName>
                                        </p:attrNameLst>
                                      </p:cBhvr>
                                    </p:anim>
                                    <p:anim from="0" to="-1.0" calcmode="lin" valueType="num">
                                      <p:cBhvr>
                                        <p:cTn id="33" dur="200" decel="50000" autoRev="1" fill="hold">
                                          <p:stCondLst>
                                            <p:cond delay="600"/>
                                          </p:stCondLst>
                                        </p:cTn>
                                        <p:tgtEl>
                                          <p:spTgt spid="3">
                                            <p:txEl>
                                              <p:pRg st="1" end="1"/>
                                            </p:txEl>
                                          </p:spTgt>
                                        </p:tgtEl>
                                        <p:attrNameLst>
                                          <p:attrName>xshear</p:attrName>
                                        </p:attrNameLst>
                                      </p:cBhvr>
                                    </p:anim>
                                    <p:animScale>
                                      <p:cBhvr>
                                        <p:cTn id="34" dur="200" decel="100000" autoRev="1" fill="hold">
                                          <p:stCondLst>
                                            <p:cond delay="600"/>
                                          </p:stCondLst>
                                        </p:cTn>
                                        <p:tgtEl>
                                          <p:spTgt spid="3">
                                            <p:txEl>
                                              <p:pRg st="1" end="1"/>
                                            </p:txEl>
                                          </p:spTgt>
                                        </p:tgtEl>
                                      </p:cBhvr>
                                      <p:from x="100000" y="100000"/>
                                      <p:to x="80000" y="100000"/>
                                    </p:animScale>
                                    <p:anim by="(#ppt_h/3+#ppt_w*0.1)" calcmode="lin" valueType="num">
                                      <p:cBhvr additive="sum">
                                        <p:cTn id="35"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a:solidFill>
            <a:schemeClr val="accent2"/>
          </a:solidFill>
        </p:spPr>
        <p:txBody>
          <a:bodyPr/>
          <a:lstStyle/>
          <a:p>
            <a:pPr eaLnBrk="1" hangingPunct="1"/>
            <a:r>
              <a:rPr lang="en-US" sz="9600" smtClean="0">
                <a:solidFill>
                  <a:schemeClr val="bg1"/>
                </a:solidFill>
                <a:latin typeface="Bodoni MT Black" pitchFamily="18" charset="0"/>
              </a:rPr>
              <a:t>Pathos</a:t>
            </a:r>
          </a:p>
        </p:txBody>
      </p:sp>
      <p:sp>
        <p:nvSpPr>
          <p:cNvPr id="6147" name="Rectangle 3"/>
          <p:cNvSpPr>
            <a:spLocks noGrp="1" noChangeArrowheads="1"/>
          </p:cNvSpPr>
          <p:nvPr>
            <p:ph type="body" idx="1"/>
          </p:nvPr>
        </p:nvSpPr>
        <p:spPr>
          <a:xfrm>
            <a:off x="457200" y="1219200"/>
            <a:ext cx="8229600" cy="5638800"/>
          </a:xfrm>
        </p:spPr>
        <p:txBody>
          <a:bodyPr/>
          <a:lstStyle/>
          <a:p>
            <a:pPr eaLnBrk="1" hangingPunct="1">
              <a:lnSpc>
                <a:spcPct val="80000"/>
              </a:lnSpc>
            </a:pPr>
            <a:r>
              <a:rPr lang="en-US" sz="2400" b="1" dirty="0" smtClean="0">
                <a:solidFill>
                  <a:schemeClr val="bg1"/>
                </a:solidFill>
              </a:rPr>
              <a:t>Pathos: </a:t>
            </a:r>
            <a:r>
              <a:rPr lang="en-US" sz="2400" dirty="0" smtClean="0">
                <a:solidFill>
                  <a:schemeClr val="bg1"/>
                </a:solidFill>
              </a:rPr>
              <a:t>Pathos is related to the words</a:t>
            </a:r>
            <a:r>
              <a:rPr lang="en-US" sz="2400" dirty="0" smtClean="0">
                <a:solidFill>
                  <a:srgbClr val="FFFF00"/>
                </a:solidFill>
              </a:rPr>
              <a:t> pathetic, sympathy and empathy.</a:t>
            </a:r>
            <a:r>
              <a:rPr lang="en-US" sz="2400" dirty="0" smtClean="0">
                <a:solidFill>
                  <a:schemeClr val="bg1"/>
                </a:solidFill>
              </a:rPr>
              <a:t>  </a:t>
            </a:r>
          </a:p>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Whenever you accept a claim based on how it makes you feel without fully analyzing the rationale behind the claim, you are acting on pathos. </a:t>
            </a:r>
          </a:p>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Those who wish to persuade you will play with your emotions.  They may persuade you with fear, love, patriotism, guilt, hate or joy.</a:t>
            </a:r>
          </a:p>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A majority of arguments in the popular press are heavily dependent on appealing to your emotions.  We, as a society, should not react to emotional arguments without fully considering all of the facts.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6147">
                                            <p:txEl>
                                              <p:pRg st="0" end="0"/>
                                            </p:txEl>
                                          </p:spTgt>
                                        </p:tgtEl>
                                        <p:attrNameLst>
                                          <p:attrName>style.visibility</p:attrName>
                                        </p:attrNameLst>
                                      </p:cBhvr>
                                      <p:to>
                                        <p:strVal val="visible"/>
                                      </p:to>
                                    </p:set>
                                    <p:animEffect transition="in" filter="fade">
                                      <p:cBhvr>
                                        <p:cTn id="25" dur="2000"/>
                                        <p:tgtEl>
                                          <p:spTgt spid="6147">
                                            <p:txEl>
                                              <p:pRg st="0" end="0"/>
                                            </p:txEl>
                                          </p:spTgt>
                                        </p:tgtEl>
                                      </p:cBhvr>
                                    </p:animEffect>
                                    <p:anim calcmode="lin" valueType="num">
                                      <p:cBhvr>
                                        <p:cTn id="26" dur="2000" fill="hold"/>
                                        <p:tgtEl>
                                          <p:spTgt spid="6147">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6147">
                                            <p:txEl>
                                              <p:pRg st="0" end="0"/>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2000"/>
                                        <p:tgtEl>
                                          <p:spTgt spid="6147">
                                            <p:txEl>
                                              <p:pRg st="2" end="2"/>
                                            </p:txEl>
                                          </p:spTgt>
                                        </p:tgtEl>
                                      </p:cBhvr>
                                    </p:animEffect>
                                    <p:anim calcmode="lin" valueType="num">
                                      <p:cBhvr>
                                        <p:cTn id="32" dur="2000" fill="hold"/>
                                        <p:tgtEl>
                                          <p:spTgt spid="6147">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6147">
                                            <p:txEl>
                                              <p:pRg st="2" end="2"/>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6147">
                                            <p:txEl>
                                              <p:pRg st="4" end="4"/>
                                            </p:txEl>
                                          </p:spTgt>
                                        </p:tgtEl>
                                        <p:attrNameLst>
                                          <p:attrName>style.visibility</p:attrName>
                                        </p:attrNameLst>
                                      </p:cBhvr>
                                      <p:to>
                                        <p:strVal val="visible"/>
                                      </p:to>
                                    </p:set>
                                    <p:animEffect transition="in" filter="fade">
                                      <p:cBhvr>
                                        <p:cTn id="37" dur="2000"/>
                                        <p:tgtEl>
                                          <p:spTgt spid="6147">
                                            <p:txEl>
                                              <p:pRg st="4" end="4"/>
                                            </p:txEl>
                                          </p:spTgt>
                                        </p:tgtEl>
                                      </p:cBhvr>
                                    </p:animEffect>
                                    <p:anim calcmode="lin" valueType="num">
                                      <p:cBhvr>
                                        <p:cTn id="38" dur="2000" fill="hold"/>
                                        <p:tgtEl>
                                          <p:spTgt spid="6147">
                                            <p:txEl>
                                              <p:pRg st="4" end="4"/>
                                            </p:txEl>
                                          </p:spTgt>
                                        </p:tgtEl>
                                        <p:attrNameLst>
                                          <p:attrName>style.rotation</p:attrName>
                                        </p:attrNameLst>
                                      </p:cBhvr>
                                      <p:tavLst>
                                        <p:tav tm="0">
                                          <p:val>
                                            <p:fltVal val="720"/>
                                          </p:val>
                                        </p:tav>
                                        <p:tav tm="100000">
                                          <p:val>
                                            <p:fltVal val="0"/>
                                          </p:val>
                                        </p:tav>
                                      </p:tavLst>
                                    </p:anim>
                                    <p:anim calcmode="lin" valueType="num">
                                      <p:cBhvr>
                                        <p:cTn id="39" dur="2000" fill="hold"/>
                                        <p:tgtEl>
                                          <p:spTgt spid="6147">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6147">
                                            <p:txEl>
                                              <p:pRg st="4" end="4"/>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Effect transition="in" filter="fade">
                                      <p:cBhvr>
                                        <p:cTn id="43" dur="2000"/>
                                        <p:tgtEl>
                                          <p:spTgt spid="6147">
                                            <p:txEl>
                                              <p:pRg st="6" end="6"/>
                                            </p:txEl>
                                          </p:spTgt>
                                        </p:tgtEl>
                                      </p:cBhvr>
                                    </p:animEffect>
                                    <p:anim calcmode="lin" valueType="num">
                                      <p:cBhvr>
                                        <p:cTn id="44" dur="2000" fill="hold"/>
                                        <p:tgtEl>
                                          <p:spTgt spid="6147">
                                            <p:txEl>
                                              <p:pRg st="6" end="6"/>
                                            </p:txEl>
                                          </p:spTgt>
                                        </p:tgtEl>
                                        <p:attrNameLst>
                                          <p:attrName>style.rotation</p:attrName>
                                        </p:attrNameLst>
                                      </p:cBhvr>
                                      <p:tavLst>
                                        <p:tav tm="0">
                                          <p:val>
                                            <p:fltVal val="720"/>
                                          </p:val>
                                        </p:tav>
                                        <p:tav tm="100000">
                                          <p:val>
                                            <p:fltVal val="0"/>
                                          </p:val>
                                        </p:tav>
                                      </p:tavLst>
                                    </p:anim>
                                    <p:anim calcmode="lin" valueType="num">
                                      <p:cBhvr>
                                        <p:cTn id="45" dur="2000" fill="hold"/>
                                        <p:tgtEl>
                                          <p:spTgt spid="6147">
                                            <p:txEl>
                                              <p:pRg st="6" end="6"/>
                                            </p:txEl>
                                          </p:spTgt>
                                        </p:tgtEl>
                                        <p:attrNameLst>
                                          <p:attrName>ppt_h</p:attrName>
                                        </p:attrNameLst>
                                      </p:cBhvr>
                                      <p:tavLst>
                                        <p:tav tm="0">
                                          <p:val>
                                            <p:fltVal val="0"/>
                                          </p:val>
                                        </p:tav>
                                        <p:tav tm="100000">
                                          <p:val>
                                            <p:strVal val="#ppt_h"/>
                                          </p:val>
                                        </p:tav>
                                      </p:tavLst>
                                    </p:anim>
                                    <p:anim calcmode="lin" valueType="num">
                                      <p:cBhvr>
                                        <p:cTn id="46" dur="2000" fill="hold"/>
                                        <p:tgtEl>
                                          <p:spTgt spid="614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226362754_e0c2631f50_o"/>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2311400" cy="3481388"/>
          </a:xfrm>
        </p:spPr>
      </p:pic>
      <p:pic>
        <p:nvPicPr>
          <p:cNvPr id="14339" name="Picture 10" descr="unicef-verheerernder-zyklon-in-bangladesch-20112007-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257800" y="0"/>
            <a:ext cx="3886200" cy="3184525"/>
          </a:xfrm>
        </p:spPr>
      </p:pic>
      <p:pic>
        <p:nvPicPr>
          <p:cNvPr id="14340" name="Picture 11" descr="inconvenient_truth_ver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286000" y="2286000"/>
            <a:ext cx="2970213" cy="43973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4114800" cy="2057400"/>
          </a:xfrm>
          <a:solidFill>
            <a:srgbClr val="7030A0"/>
          </a:solidFill>
        </p:spPr>
        <p:txBody>
          <a:bodyPr/>
          <a:lstStyle/>
          <a:p>
            <a:pPr eaLnBrk="1" hangingPunct="1"/>
            <a:r>
              <a:rPr lang="en-US" sz="8800" smtClean="0">
                <a:solidFill>
                  <a:schemeClr val="bg1"/>
                </a:solidFill>
                <a:latin typeface="Bodoni MT Black" pitchFamily="18" charset="0"/>
              </a:rPr>
              <a:t>Logos</a:t>
            </a:r>
            <a:br>
              <a:rPr lang="en-US" sz="8800" smtClean="0">
                <a:solidFill>
                  <a:schemeClr val="bg1"/>
                </a:solidFill>
                <a:latin typeface="Bodoni MT Black" pitchFamily="18" charset="0"/>
              </a:rPr>
            </a:br>
            <a:r>
              <a:rPr lang="en-US" sz="3200" smtClean="0">
                <a:solidFill>
                  <a:schemeClr val="bg1"/>
                </a:solidFill>
                <a:latin typeface="Bodoni MT Black" pitchFamily="18" charset="0"/>
              </a:rPr>
              <a:t>Logos means logic</a:t>
            </a:r>
          </a:p>
        </p:txBody>
      </p:sp>
      <p:sp>
        <p:nvSpPr>
          <p:cNvPr id="3075" name="Rectangle 3"/>
          <p:cNvSpPr>
            <a:spLocks noGrp="1" noChangeArrowheads="1"/>
          </p:cNvSpPr>
          <p:nvPr>
            <p:ph type="body" idx="1"/>
          </p:nvPr>
        </p:nvSpPr>
        <p:spPr>
          <a:xfrm>
            <a:off x="457200" y="2362200"/>
            <a:ext cx="8229600" cy="3886200"/>
          </a:xfrm>
        </p:spPr>
        <p:txBody>
          <a:bodyPr/>
          <a:lstStyle/>
          <a:p>
            <a:pPr eaLnBrk="1" hangingPunct="1">
              <a:lnSpc>
                <a:spcPct val="80000"/>
              </a:lnSpc>
              <a:buFontTx/>
              <a:buNone/>
            </a:pPr>
            <a:endParaRPr lang="en-US" sz="2800" dirty="0" smtClean="0">
              <a:solidFill>
                <a:schemeClr val="bg1"/>
              </a:solidFill>
              <a:latin typeface="Tempus Sans ITC" pitchFamily="82" charset="0"/>
            </a:endParaRPr>
          </a:p>
          <a:p>
            <a:pPr eaLnBrk="1" hangingPunct="1">
              <a:lnSpc>
                <a:spcPct val="80000"/>
              </a:lnSpc>
            </a:pPr>
            <a:r>
              <a:rPr lang="en-US" sz="2800" dirty="0" smtClean="0">
                <a:solidFill>
                  <a:srgbClr val="FFFF00"/>
                </a:solidFill>
                <a:latin typeface="Tempus Sans ITC" pitchFamily="82" charset="0"/>
              </a:rPr>
              <a:t>Logos</a:t>
            </a:r>
            <a:r>
              <a:rPr lang="en-US" sz="2800" dirty="0" smtClean="0">
                <a:solidFill>
                  <a:schemeClr val="bg1"/>
                </a:solidFill>
                <a:latin typeface="Tempus Sans ITC" pitchFamily="82" charset="0"/>
              </a:rPr>
              <a:t> refers to any attempt to appeal to the intellect: making a </a:t>
            </a:r>
            <a:r>
              <a:rPr lang="en-US" sz="2800" dirty="0" smtClean="0">
                <a:solidFill>
                  <a:srgbClr val="FFFF00"/>
                </a:solidFill>
                <a:latin typeface="Tempus Sans ITC" pitchFamily="82" charset="0"/>
              </a:rPr>
              <a:t>logical</a:t>
            </a:r>
            <a:r>
              <a:rPr lang="en-US" sz="2800" dirty="0" smtClean="0">
                <a:solidFill>
                  <a:schemeClr val="bg1"/>
                </a:solidFill>
                <a:latin typeface="Tempus Sans ITC" pitchFamily="82" charset="0"/>
              </a:rPr>
              <a:t> argument.</a:t>
            </a:r>
          </a:p>
          <a:p>
            <a:pPr eaLnBrk="1" hangingPunct="1">
              <a:lnSpc>
                <a:spcPct val="80000"/>
              </a:lnSpc>
            </a:pPr>
            <a:r>
              <a:rPr lang="en-US" sz="2800" dirty="0" smtClean="0">
                <a:solidFill>
                  <a:schemeClr val="bg1"/>
                </a:solidFill>
                <a:latin typeface="Tempus Sans ITC" pitchFamily="82" charset="0"/>
              </a:rPr>
              <a:t>Logos appeals to the left side of the audience's brain.  The audience finds certain patterns, conventions and modes of reasoning to be convincing and persuasive.  The audience relies on reasoning and facts to make its decision.  Numbers, polls and statistics are also examples of the persuasive use of logic.  </a:t>
            </a:r>
          </a:p>
        </p:txBody>
      </p:sp>
      <p:pic>
        <p:nvPicPr>
          <p:cNvPr id="3079" name="Picture 7" descr="http://rds.yahoo.com/_ylt=A0S020nQuCdI_UgAixSjzbkF/SIG=12hqe1u50/EXP=1210649168/**http%3A/blogspot.adunagow.net/media/1/20070423-tech_bra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782"/>
            <a:ext cx="5257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p:cTn id="13" dur="500" fill="hold"/>
                                        <p:tgtEl>
                                          <p:spTgt spid="3079"/>
                                        </p:tgtEl>
                                        <p:attrNameLst>
                                          <p:attrName>ppt_w</p:attrName>
                                        </p:attrNameLst>
                                      </p:cBhvr>
                                      <p:tavLst>
                                        <p:tav tm="0">
                                          <p:val>
                                            <p:fltVal val="0"/>
                                          </p:val>
                                        </p:tav>
                                        <p:tav tm="100000">
                                          <p:val>
                                            <p:strVal val="#ppt_w"/>
                                          </p:val>
                                        </p:tav>
                                      </p:tavLst>
                                    </p:anim>
                                    <p:anim calcmode="lin" valueType="num">
                                      <p:cBhvr>
                                        <p:cTn id="14"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p:cTn id="19" dur="500" decel="50000" fill="hold">
                                          <p:stCondLst>
                                            <p:cond delay="0"/>
                                          </p:stCondLst>
                                        </p:cTn>
                                        <p:tgtEl>
                                          <p:spTgt spid="307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07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 calcmode="lin" valueType="num">
                                      <p:cBhvr>
                                        <p:cTn id="31" dur="500" decel="50000" fill="hold">
                                          <p:stCondLst>
                                            <p:cond delay="0"/>
                                          </p:stCondLst>
                                        </p:cTn>
                                        <p:tgtEl>
                                          <p:spTgt spid="307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07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a:xfrm>
            <a:off x="457200" y="0"/>
            <a:ext cx="8229600" cy="1143000"/>
          </a:xfrm>
        </p:spPr>
        <p:txBody>
          <a:bodyPr/>
          <a:lstStyle/>
          <a:p>
            <a:pPr eaLnBrk="1" hangingPunct="1"/>
            <a:r>
              <a:rPr lang="en-US" sz="9600" smtClean="0">
                <a:solidFill>
                  <a:schemeClr val="bg1"/>
                </a:solidFill>
                <a:latin typeface="Bodoni MT Black" pitchFamily="18" charset="0"/>
              </a:rPr>
              <a:t>Logos</a:t>
            </a:r>
          </a:p>
        </p:txBody>
      </p:sp>
      <p:sp>
        <p:nvSpPr>
          <p:cNvPr id="16387" name="Rectangle 3"/>
          <p:cNvSpPr>
            <a:spLocks noGrp="1" noChangeArrowheads="1"/>
          </p:cNvSpPr>
          <p:nvPr>
            <p:ph type="body" sz="half" idx="1"/>
          </p:nvPr>
        </p:nvSpPr>
        <p:spPr/>
        <p:txBody>
          <a:bodyPr/>
          <a:lstStyle/>
          <a:p>
            <a:pPr eaLnBrk="1" hangingPunct="1">
              <a:lnSpc>
                <a:spcPct val="80000"/>
              </a:lnSpc>
            </a:pPr>
            <a:r>
              <a:rPr lang="en-US" sz="1600" smtClean="0">
                <a:solidFill>
                  <a:schemeClr val="bg1"/>
                </a:solidFill>
              </a:rPr>
              <a:t>Let us begin with a simple proposition:  What democracy requires is public debate, not information.  Of course it needs information too, but the kind of information it needs can be generated only by vigorous popular debate.  We do not know what we need to know until we ask the right questions, and we can identify the right questions only by subjecting our ideas about the world to the test of public controversy.  Information, usually seen as the precondition of debate, is better understood as its by product.  When we get into arguments that focus and fully engage our attention, we become avid seekers of relevant information.  Otherwise, we take in information passively--if we take it in at all. </a:t>
            </a:r>
          </a:p>
          <a:p>
            <a:pPr eaLnBrk="1" hangingPunct="1">
              <a:lnSpc>
                <a:spcPct val="80000"/>
              </a:lnSpc>
            </a:pPr>
            <a:r>
              <a:rPr lang="en-US" sz="1600" smtClean="0">
                <a:solidFill>
                  <a:schemeClr val="bg1"/>
                </a:solidFill>
              </a:rPr>
              <a:t>Christopher Lasch, "The Lost Art of Political Argument"</a:t>
            </a:r>
          </a:p>
        </p:txBody>
      </p:sp>
      <p:pic>
        <p:nvPicPr>
          <p:cNvPr id="16388" name="Picture 8" descr="lasc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447800"/>
            <a:ext cx="3362325" cy="4724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rgbClr val="FF0000"/>
          </a:solidFill>
        </p:spPr>
        <p:txBody>
          <a:bodyPr/>
          <a:lstStyle/>
          <a:p>
            <a:pPr eaLnBrk="1" hangingPunct="1"/>
            <a:r>
              <a:rPr lang="en-US" sz="4000" u="sng" smtClean="0">
                <a:solidFill>
                  <a:schemeClr val="bg1"/>
                </a:solidFill>
              </a:rPr>
              <a:t>REVIEW</a:t>
            </a:r>
            <a:r>
              <a:rPr lang="en-US" sz="4000" smtClean="0">
                <a:solidFill>
                  <a:schemeClr val="bg1"/>
                </a:solidFill>
              </a:rPr>
              <a:t/>
            </a:r>
            <a:br>
              <a:rPr lang="en-US" sz="4000" smtClean="0">
                <a:solidFill>
                  <a:schemeClr val="bg1"/>
                </a:solidFill>
              </a:rPr>
            </a:br>
            <a:r>
              <a:rPr lang="en-US" sz="4000" smtClean="0">
                <a:solidFill>
                  <a:schemeClr val="bg1"/>
                </a:solidFill>
              </a:rPr>
              <a:t>Ethos, Pathos and Logos</a:t>
            </a:r>
          </a:p>
        </p:txBody>
      </p:sp>
      <p:sp>
        <p:nvSpPr>
          <p:cNvPr id="3" name="Content Placeholder 2"/>
          <p:cNvSpPr>
            <a:spLocks noGrp="1"/>
          </p:cNvSpPr>
          <p:nvPr>
            <p:ph idx="1"/>
          </p:nvPr>
        </p:nvSpPr>
        <p:spPr/>
        <p:txBody>
          <a:bodyPr/>
          <a:lstStyle/>
          <a:p>
            <a:pPr eaLnBrk="1" hangingPunct="1">
              <a:buFontTx/>
              <a:buNone/>
            </a:pPr>
            <a:r>
              <a:rPr lang="en-US" smtClean="0">
                <a:solidFill>
                  <a:schemeClr val="bg1"/>
                </a:solidFill>
              </a:rPr>
              <a:t>1.		Ethos = an ethical or moral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2.		Pathos = an emotional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3. 	Logos = a logical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smtClean="0">
                <a:solidFill>
                  <a:srgbClr val="FF0000"/>
                </a:solidFill>
              </a:rPr>
              <a:t>Let’s Practice!</a:t>
            </a:r>
            <a:endParaRPr lang="en-US" dirty="0">
              <a:solidFill>
                <a:srgbClr val="FF0000"/>
              </a:solidFill>
            </a:endParaRPr>
          </a:p>
        </p:txBody>
      </p:sp>
      <p:sp>
        <p:nvSpPr>
          <p:cNvPr id="3" name="Content Placeholder 2"/>
          <p:cNvSpPr>
            <a:spLocks noGrp="1"/>
          </p:cNvSpPr>
          <p:nvPr>
            <p:ph idx="1"/>
          </p:nvPr>
        </p:nvSpPr>
        <p:spPr>
          <a:xfrm>
            <a:off x="304800" y="838200"/>
            <a:ext cx="8382000" cy="5867400"/>
          </a:xfrm>
        </p:spPr>
        <p:txBody>
          <a:bodyPr/>
          <a:lstStyle/>
          <a:p>
            <a:r>
              <a:rPr lang="en-US" dirty="0" smtClean="0">
                <a:solidFill>
                  <a:schemeClr val="accent2">
                    <a:lumMod val="60000"/>
                    <a:lumOff val="40000"/>
                  </a:schemeClr>
                </a:solidFill>
              </a:rPr>
              <a:t>Identify the rhetorical strategy used in each commercial …</a:t>
            </a:r>
          </a:p>
          <a:p>
            <a:pPr marL="0" indent="0">
              <a:buNone/>
            </a:pPr>
            <a:r>
              <a:rPr lang="en-US" sz="2000" dirty="0">
                <a:solidFill>
                  <a:schemeClr val="accent2">
                    <a:lumMod val="60000"/>
                    <a:lumOff val="40000"/>
                  </a:schemeClr>
                </a:solidFill>
                <a:hlinkClick r:id="rId2"/>
              </a:rPr>
              <a:t>https://</a:t>
            </a:r>
            <a:r>
              <a:rPr lang="en-US" sz="2000" dirty="0" smtClean="0">
                <a:solidFill>
                  <a:schemeClr val="accent2">
                    <a:lumMod val="60000"/>
                    <a:lumOff val="40000"/>
                  </a:schemeClr>
                </a:solidFill>
                <a:hlinkClick r:id="rId2"/>
              </a:rPr>
              <a:t>www.youtube.com/watch?v=7OIEFo2axGE&amp;index=1&amp;list=PL07FB5798655A15F6</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dirty="0">
                <a:solidFill>
                  <a:schemeClr val="accent2">
                    <a:lumMod val="60000"/>
                    <a:lumOff val="40000"/>
                  </a:schemeClr>
                </a:solidFill>
                <a:hlinkClick r:id="rId3"/>
              </a:rPr>
              <a:t>http://</a:t>
            </a:r>
            <a:r>
              <a:rPr lang="en-US" sz="2000" dirty="0" smtClean="0">
                <a:solidFill>
                  <a:schemeClr val="accent2">
                    <a:lumMod val="60000"/>
                    <a:lumOff val="40000"/>
                  </a:schemeClr>
                </a:solidFill>
                <a:hlinkClick r:id="rId3"/>
              </a:rPr>
              <a:t>www.youtube.com/watch?v=ZKB9fgQpkLk&amp;list=PLB759AD429C749932</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dirty="0">
                <a:solidFill>
                  <a:schemeClr val="accent2">
                    <a:lumMod val="60000"/>
                    <a:lumOff val="40000"/>
                  </a:schemeClr>
                </a:solidFill>
                <a:hlinkClick r:id="rId4"/>
              </a:rPr>
              <a:t>http://</a:t>
            </a:r>
            <a:r>
              <a:rPr lang="en-US" sz="2000" dirty="0" smtClean="0">
                <a:solidFill>
                  <a:schemeClr val="accent2">
                    <a:lumMod val="60000"/>
                    <a:lumOff val="40000"/>
                  </a:schemeClr>
                </a:solidFill>
                <a:hlinkClick r:id="rId4"/>
              </a:rPr>
              <a:t>www.youtube.com/watch?v=1mhrsCFAmYs&amp;list=PLB759AD429C749932</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dirty="0">
                <a:solidFill>
                  <a:schemeClr val="accent2">
                    <a:lumMod val="60000"/>
                    <a:lumOff val="40000"/>
                  </a:schemeClr>
                </a:solidFill>
              </a:rPr>
              <a:t>https://www.youtube.com/watch?v=SKL254Y_jtc</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p:txBody>
      </p:sp>
    </p:spTree>
    <p:extLst>
      <p:ext uri="{BB962C8B-B14F-4D97-AF65-F5344CB8AC3E}">
        <p14:creationId xmlns:p14="http://schemas.microsoft.com/office/powerpoint/2010/main" val="2518677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Answers…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2">
                    <a:lumMod val="60000"/>
                    <a:lumOff val="40000"/>
                  </a:schemeClr>
                </a:solidFill>
              </a:rPr>
              <a:t>1) </a:t>
            </a:r>
            <a:r>
              <a:rPr lang="en-US" dirty="0" smtClean="0">
                <a:solidFill>
                  <a:schemeClr val="accent2">
                    <a:lumMod val="60000"/>
                    <a:lumOff val="40000"/>
                  </a:schemeClr>
                </a:solidFill>
              </a:rPr>
              <a:t>Logos- </a:t>
            </a:r>
            <a:r>
              <a:rPr lang="en-US" dirty="0" err="1" smtClean="0">
                <a:solidFill>
                  <a:schemeClr val="accent2">
                    <a:lumMod val="60000"/>
                    <a:lumOff val="40000"/>
                  </a:schemeClr>
                </a:solidFill>
              </a:rPr>
              <a:t>Geico</a:t>
            </a:r>
            <a:endParaRPr lang="en-US" dirty="0" smtClean="0">
              <a:solidFill>
                <a:schemeClr val="accent2">
                  <a:lumMod val="60000"/>
                  <a:lumOff val="40000"/>
                </a:schemeClr>
              </a:solidFill>
            </a:endParaRPr>
          </a:p>
          <a:p>
            <a:pPr marL="0" indent="0">
              <a:buNone/>
            </a:pPr>
            <a:r>
              <a:rPr lang="en-US" dirty="0" smtClean="0">
                <a:solidFill>
                  <a:schemeClr val="accent2">
                    <a:lumMod val="60000"/>
                    <a:lumOff val="40000"/>
                  </a:schemeClr>
                </a:solidFill>
              </a:rPr>
              <a:t>2) </a:t>
            </a:r>
            <a:r>
              <a:rPr lang="en-US" dirty="0" smtClean="0">
                <a:solidFill>
                  <a:schemeClr val="accent2">
                    <a:lumMod val="60000"/>
                    <a:lumOff val="40000"/>
                  </a:schemeClr>
                </a:solidFill>
              </a:rPr>
              <a:t>Pathos</a:t>
            </a:r>
            <a:r>
              <a:rPr lang="en-US" dirty="0" smtClean="0">
                <a:solidFill>
                  <a:schemeClr val="accent2">
                    <a:lumMod val="60000"/>
                    <a:lumOff val="40000"/>
                  </a:schemeClr>
                </a:solidFill>
              </a:rPr>
              <a:t>	</a:t>
            </a:r>
            <a:r>
              <a:rPr lang="en-US" dirty="0" smtClean="0">
                <a:solidFill>
                  <a:schemeClr val="accent2">
                    <a:lumMod val="60000"/>
                    <a:lumOff val="40000"/>
                  </a:schemeClr>
                </a:solidFill>
              </a:rPr>
              <a:t>- Allstate insurance</a:t>
            </a:r>
            <a:endParaRPr lang="en-US" dirty="0" smtClean="0">
              <a:solidFill>
                <a:schemeClr val="accent2">
                  <a:lumMod val="60000"/>
                  <a:lumOff val="40000"/>
                </a:schemeClr>
              </a:solidFill>
            </a:endParaRPr>
          </a:p>
          <a:p>
            <a:pPr marL="0" indent="0">
              <a:buNone/>
            </a:pPr>
            <a:r>
              <a:rPr lang="en-US" dirty="0">
                <a:solidFill>
                  <a:schemeClr val="accent2">
                    <a:lumMod val="60000"/>
                    <a:lumOff val="40000"/>
                  </a:schemeClr>
                </a:solidFill>
              </a:rPr>
              <a:t>3</a:t>
            </a:r>
            <a:r>
              <a:rPr lang="en-US" dirty="0" smtClean="0">
                <a:solidFill>
                  <a:schemeClr val="accent2">
                    <a:lumMod val="60000"/>
                    <a:lumOff val="40000"/>
                  </a:schemeClr>
                </a:solidFill>
              </a:rPr>
              <a:t>) Pathos- Target </a:t>
            </a:r>
            <a:r>
              <a:rPr lang="en-US" dirty="0">
                <a:solidFill>
                  <a:schemeClr val="accent2">
                    <a:lumMod val="60000"/>
                    <a:lumOff val="40000"/>
                  </a:schemeClr>
                </a:solidFill>
              </a:rPr>
              <a:t>X</a:t>
            </a:r>
            <a:r>
              <a:rPr lang="en-US" dirty="0" smtClean="0">
                <a:solidFill>
                  <a:schemeClr val="accent2">
                    <a:lumMod val="60000"/>
                    <a:lumOff val="40000"/>
                  </a:schemeClr>
                </a:solidFill>
              </a:rPr>
              <a:t>mas </a:t>
            </a:r>
          </a:p>
          <a:p>
            <a:pPr marL="0" indent="0">
              <a:buNone/>
            </a:pPr>
            <a:r>
              <a:rPr lang="en-US" dirty="0">
                <a:solidFill>
                  <a:schemeClr val="accent2">
                    <a:lumMod val="60000"/>
                    <a:lumOff val="40000"/>
                  </a:schemeClr>
                </a:solidFill>
              </a:rPr>
              <a:t>4</a:t>
            </a:r>
            <a:r>
              <a:rPr lang="en-US" smtClean="0">
                <a:solidFill>
                  <a:schemeClr val="accent2">
                    <a:lumMod val="60000"/>
                    <a:lumOff val="40000"/>
                  </a:schemeClr>
                </a:solidFill>
              </a:rPr>
              <a:t>) </a:t>
            </a:r>
            <a:r>
              <a:rPr lang="en-US" dirty="0" smtClean="0">
                <a:solidFill>
                  <a:schemeClr val="accent2">
                    <a:lumMod val="60000"/>
                    <a:lumOff val="40000"/>
                  </a:schemeClr>
                </a:solidFill>
              </a:rPr>
              <a:t>Ethos- Chrysler (Eminem and Motor City)</a:t>
            </a:r>
            <a:endParaRPr lang="en-US" dirty="0" smtClean="0">
              <a:solidFill>
                <a:schemeClr val="accent2">
                  <a:lumMod val="60000"/>
                  <a:lumOff val="40000"/>
                </a:schemeClr>
              </a:solidFill>
            </a:endParaRPr>
          </a:p>
          <a:p>
            <a:pPr marL="0" indent="0">
              <a:buNone/>
            </a:pPr>
            <a:endParaRPr lang="en-US" dirty="0">
              <a:solidFill>
                <a:schemeClr val="accent2">
                  <a:lumMod val="60000"/>
                  <a:lumOff val="40000"/>
                </a:schemeClr>
              </a:solidFill>
            </a:endParaRPr>
          </a:p>
        </p:txBody>
      </p:sp>
    </p:spTree>
    <p:extLst>
      <p:ext uri="{BB962C8B-B14F-4D97-AF65-F5344CB8AC3E}">
        <p14:creationId xmlns:p14="http://schemas.microsoft.com/office/powerpoint/2010/main" val="420818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pPr algn="l" eaLnBrk="1" hangingPunct="1"/>
            <a:r>
              <a:rPr lang="en-US" sz="3200" smtClean="0">
                <a:solidFill>
                  <a:schemeClr val="bg1"/>
                </a:solidFill>
              </a:rPr>
              <a:t>	Aristotle was a famous Greek philosopher. Literally translated from Greek, the word philosopher means one who loves wisdom.</a:t>
            </a:r>
          </a:p>
        </p:txBody>
      </p:sp>
      <p:graphicFrame>
        <p:nvGraphicFramePr>
          <p:cNvPr id="4" name="Content Placeholder 3"/>
          <p:cNvGraphicFramePr>
            <a:graphicFrameLocks noGrp="1"/>
          </p:cNvGraphicFramePr>
          <p:nvPr>
            <p:ph idx="1"/>
          </p:nvPr>
        </p:nvGraphicFramePr>
        <p:xfrm>
          <a:off x="0" y="2133600"/>
          <a:ext cx="91440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3"/>
          <p:cNvGraphicFramePr>
            <a:graphicFrameLocks/>
          </p:cNvGraphicFramePr>
          <p:nvPr/>
        </p:nvGraphicFramePr>
        <p:xfrm>
          <a:off x="0" y="4343400"/>
          <a:ext cx="91440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be 9"/>
          <p:cNvSpPr/>
          <p:nvPr/>
        </p:nvSpPr>
        <p:spPr>
          <a:xfrm>
            <a:off x="0" y="0"/>
            <a:ext cx="9144000" cy="6553200"/>
          </a:xfrm>
          <a:prstGeom prst="cub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600" dirty="0"/>
              <a:t>What is a philosopher?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70" decel="100000"/>
                                        <p:tgtEl>
                                          <p:spTgt spid="9"/>
                                        </p:tgtEl>
                                      </p:cBhvr>
                                    </p:animEffect>
                                    <p:animScale>
                                      <p:cBhvr>
                                        <p:cTn id="31" dur="770" decel="100000"/>
                                        <p:tgtEl>
                                          <p:spTgt spid="9"/>
                                        </p:tgtEl>
                                      </p:cBhvr>
                                      <p:from x="10000" y="10000"/>
                                      <p:to x="200000" y="450000"/>
                                    </p:animScale>
                                    <p:animScale>
                                      <p:cBhvr>
                                        <p:cTn id="32" dur="1230" accel="100000" fill="hold">
                                          <p:stCondLst>
                                            <p:cond delay="770"/>
                                          </p:stCondLst>
                                        </p:cTn>
                                        <p:tgtEl>
                                          <p:spTgt spid="9"/>
                                        </p:tgtEl>
                                      </p:cBhvr>
                                      <p:from x="200000" y="450000"/>
                                      <p:to x="100000" y="100000"/>
                                    </p:animScale>
                                    <p:set>
                                      <p:cBhvr>
                                        <p:cTn id="33" dur="770" fill="hold"/>
                                        <p:tgtEl>
                                          <p:spTgt spid="9"/>
                                        </p:tgtEl>
                                        <p:attrNameLst>
                                          <p:attrName>ppt_x</p:attrName>
                                        </p:attrNameLst>
                                      </p:cBhvr>
                                      <p:to>
                                        <p:strVal val="(0.5)"/>
                                      </p:to>
                                    </p:set>
                                    <p:anim from="(0.5)" to="(#ppt_x)" calcmode="lin" valueType="num">
                                      <p:cBhvr>
                                        <p:cTn id="34" dur="1230" accel="100000" fill="hold">
                                          <p:stCondLst>
                                            <p:cond delay="770"/>
                                          </p:stCondLst>
                                        </p:cTn>
                                        <p:tgtEl>
                                          <p:spTgt spid="9"/>
                                        </p:tgtEl>
                                        <p:attrNameLst>
                                          <p:attrName>ppt_x</p:attrName>
                                        </p:attrNameLst>
                                      </p:cBhvr>
                                    </p:anim>
                                    <p:set>
                                      <p:cBhvr>
                                        <p:cTn id="35" dur="770" fill="hold"/>
                                        <p:tgtEl>
                                          <p:spTgt spid="9"/>
                                        </p:tgtEl>
                                        <p:attrNameLst>
                                          <p:attrName>ppt_y</p:attrName>
                                        </p:attrNameLst>
                                      </p:cBhvr>
                                      <p:to>
                                        <p:strVal val="(#ppt_y+0.4)"/>
                                      </p:to>
                                    </p:set>
                                    <p:anim from="(#ppt_y+0.4)" to="(#ppt_y)" calcmode="lin" valueType="num">
                                      <p:cBhvr>
                                        <p:cTn id="36" dur="1230" accel="100000" fill="hold">
                                          <p:stCondLst>
                                            <p:cond delay="770"/>
                                          </p:stCondLst>
                                        </p:cTn>
                                        <p:tgtEl>
                                          <p:spTgt spid="9"/>
                                        </p:tgtEl>
                                        <p:attrNameLst>
                                          <p:attrName>ppt_y</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Scale>
                                      <p:cBhvr>
                                        <p:cTn id="4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
                                        </p:tgtEl>
                                        <p:attrNameLst>
                                          <p:attrName>ppt_x</p:attrName>
                                          <p:attrName>ppt_y</p:attrName>
                                        </p:attrNameLst>
                                      </p:cBhvr>
                                    </p:animMotion>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9" grpId="0">
        <p:bldAsOne/>
      </p:bldGraphic>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eocities.com/pricelessbb/athens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249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563563"/>
          </a:xfrm>
          <a:solidFill>
            <a:srgbClr val="FFC000"/>
          </a:solidFill>
        </p:spPr>
        <p:txBody>
          <a:bodyPr/>
          <a:lstStyle/>
          <a:p>
            <a:pPr eaLnBrk="1" hangingPunct="1"/>
            <a:r>
              <a:rPr lang="en-US" smtClean="0">
                <a:solidFill>
                  <a:schemeClr val="bg1"/>
                </a:solidFill>
              </a:rPr>
              <a:t>Philosophers Love Learning!</a:t>
            </a:r>
          </a:p>
        </p:txBody>
      </p:sp>
      <p:sp>
        <p:nvSpPr>
          <p:cNvPr id="5" name="Rectangle 4"/>
          <p:cNvSpPr>
            <a:spLocks noChangeArrowheads="1"/>
          </p:cNvSpPr>
          <p:nvPr/>
        </p:nvSpPr>
        <p:spPr bwMode="auto">
          <a:xfrm>
            <a:off x="609600" y="838200"/>
            <a:ext cx="7467600" cy="25860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rPr>
              <a:t>This painting, created by Raphael (1483-1520), is entitled "The School of Athens."  This masterpiece depicts an intellectual gathering of the great philosophers of classical times at a school called the Ancient Agora of Athens.  The Agora remains standing today in Athens, Greece.  The school served as an academic meeting place for the great philosophers of classical times. In particular, this painting portrays Plato, Aristotle and other philosophers engaging in philosophical inquiry.  Although this painting depicts Classical antiquity, it was created during the Renaissance.   </a:t>
            </a:r>
          </a:p>
        </p:txBody>
      </p:sp>
      <p:pic>
        <p:nvPicPr>
          <p:cNvPr id="4101" name="Picture 4" descr="http://l.yimg.com/www.flickr.com/images/spaceba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963613"/>
            <a:ext cx="2847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44563"/>
          </a:xfrm>
          <a:solidFill>
            <a:srgbClr val="002060"/>
          </a:solidFill>
        </p:spPr>
        <p:txBody>
          <a:bodyPr/>
          <a:lstStyle/>
          <a:p>
            <a:pPr eaLnBrk="1" hangingPunct="1"/>
            <a:r>
              <a:rPr lang="en-US" smtClean="0">
                <a:solidFill>
                  <a:schemeClr val="bg1"/>
                </a:solidFill>
              </a:rPr>
              <a:t>Who was Aristotle?</a:t>
            </a:r>
          </a:p>
        </p:txBody>
      </p:sp>
      <p:sp>
        <p:nvSpPr>
          <p:cNvPr id="3" name="Content Placeholder 2"/>
          <p:cNvSpPr>
            <a:spLocks noGrp="1"/>
          </p:cNvSpPr>
          <p:nvPr>
            <p:ph idx="1"/>
          </p:nvPr>
        </p:nvSpPr>
        <p:spPr>
          <a:xfrm>
            <a:off x="2514600" y="1143000"/>
            <a:ext cx="3657600" cy="1219200"/>
          </a:xfrm>
        </p:spPr>
        <p:txBody>
          <a:bodyPr/>
          <a:lstStyle/>
          <a:p>
            <a:pPr algn="ctr" eaLnBrk="1" hangingPunct="1">
              <a:buFontTx/>
              <a:buNone/>
            </a:pPr>
            <a:r>
              <a:rPr lang="en-US" sz="2000" smtClean="0">
                <a:solidFill>
                  <a:schemeClr val="bg1"/>
                </a:solidFill>
              </a:rPr>
              <a:t>Aristotle was a famous Greek</a:t>
            </a:r>
          </a:p>
          <a:p>
            <a:pPr eaLnBrk="1" hangingPunct="1">
              <a:buFontTx/>
              <a:buNone/>
            </a:pPr>
            <a:r>
              <a:rPr lang="en-US" sz="2000" smtClean="0">
                <a:solidFill>
                  <a:schemeClr val="bg1"/>
                </a:solidFill>
              </a:rPr>
              <a:t>philosopher who studied the</a:t>
            </a:r>
          </a:p>
          <a:p>
            <a:pPr eaLnBrk="1" hangingPunct="1">
              <a:buFontTx/>
              <a:buNone/>
            </a:pPr>
            <a:r>
              <a:rPr lang="en-US" sz="2000" smtClean="0">
                <a:solidFill>
                  <a:schemeClr val="bg1"/>
                </a:solidFill>
              </a:rPr>
              <a:t>art of persuasion.  </a:t>
            </a:r>
          </a:p>
          <a:p>
            <a:pPr eaLnBrk="1" hangingPunct="1">
              <a:buFontTx/>
              <a:buNone/>
            </a:pPr>
            <a:endParaRPr lang="en-US" smtClean="0">
              <a:solidFill>
                <a:schemeClr val="bg1"/>
              </a:solidFill>
            </a:endParaRPr>
          </a:p>
        </p:txBody>
      </p:sp>
      <p:sp>
        <p:nvSpPr>
          <p:cNvPr id="5" name="TextBox 4"/>
          <p:cNvSpPr txBox="1">
            <a:spLocks noChangeArrowheads="1"/>
          </p:cNvSpPr>
          <p:nvPr/>
        </p:nvSpPr>
        <p:spPr bwMode="auto">
          <a:xfrm>
            <a:off x="3886200" y="5029200"/>
            <a:ext cx="4038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chemeClr val="bg1"/>
                </a:solidFill>
              </a:rPr>
              <a:t>Aristotle taught Alexander the Great how to properly argue and perform a public speech. </a:t>
            </a:r>
          </a:p>
          <a:p>
            <a:pPr eaLnBrk="1" hangingPunct="1"/>
            <a:endParaRPr lang="en-US"/>
          </a:p>
        </p:txBody>
      </p:sp>
      <p:pic>
        <p:nvPicPr>
          <p:cNvPr id="39940" name="Picture 4" descr="http://rds.yahoo.com/_ylt=A0S020mYoCdI6jIADTajzbkF/SIG=12bdcv6i7/EXP=1210642968/**http%3A/www.stenudd.com/myth/greek/images/aristot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Go to full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743200"/>
            <a:ext cx="9334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553200" y="274320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Plato, another famous Greek philosopher, was his teacher.</a:t>
            </a:r>
          </a:p>
        </p:txBody>
      </p:sp>
      <p:pic>
        <p:nvPicPr>
          <p:cNvPr id="5128" name="Picture 8" descr="http://l.yimg.com/www.flickr.com/images/spaceb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963613"/>
            <a:ext cx="2847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http://l.yimg.com/www.flickr.com/images/spaceb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963613"/>
            <a:ext cx="2847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2" descr="http://l.yimg.com/www.flickr.com/images/spaceb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963613"/>
            <a:ext cx="2847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4" descr="http://l.yimg.com/www.flickr.com/images/spaceb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963613"/>
            <a:ext cx="2847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6" descr="http://l.yimg.com/www.flickr.com/images/spaceb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963613"/>
            <a:ext cx="2847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8" descr="http://l.yimg.com/www.flickr.com/images/spaceb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963613"/>
            <a:ext cx="2847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0" descr="http://l.yimg.com/www.flickr.com/images/spacebal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963613"/>
            <a:ext cx="2847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8" name="Picture 22" descr="Image P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419600"/>
            <a:ext cx="32766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anim calcmode="lin" valueType="num">
                                      <p:cBhvr additive="base">
                                        <p:cTn id="15" dur="5000" fill="hold"/>
                                        <p:tgtEl>
                                          <p:spTgt spid="39940"/>
                                        </p:tgtEl>
                                        <p:attrNameLst>
                                          <p:attrName>ppt_x</p:attrName>
                                        </p:attrNameLst>
                                      </p:cBhvr>
                                      <p:tavLst>
                                        <p:tav tm="0">
                                          <p:val>
                                            <p:strVal val="#ppt_x"/>
                                          </p:val>
                                        </p:tav>
                                        <p:tav tm="100000">
                                          <p:val>
                                            <p:strVal val="#ppt_x"/>
                                          </p:val>
                                        </p:tav>
                                      </p:tavLst>
                                    </p:anim>
                                    <p:anim calcmode="lin" valueType="num">
                                      <p:cBhvr additive="base">
                                        <p:cTn id="16" dur="50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3">
                                            <p:txEl>
                                              <p:pRg st="0" end="0"/>
                                            </p:txEl>
                                          </p:spTgt>
                                        </p:tgtEl>
                                        <p:attrNameLst>
                                          <p:attrName>ppt_x</p:attrName>
                                        </p:attrNameLst>
                                      </p:cBhvr>
                                    </p:anim>
                                    <p:anim from="0" to="-1.0" calcmode="lin" valueType="num">
                                      <p:cBhvr>
                                        <p:cTn id="22" dur="200" decel="50000" autoRev="1" fill="hold">
                                          <p:stCondLst>
                                            <p:cond delay="600"/>
                                          </p:stCondLst>
                                        </p:cTn>
                                        <p:tgtEl>
                                          <p:spTgt spid="3">
                                            <p:txEl>
                                              <p:pRg st="0" end="0"/>
                                            </p:txEl>
                                          </p:spTgt>
                                        </p:tgtEl>
                                        <p:attrNameLst>
                                          <p:attrName>xshear</p:attrName>
                                        </p:attrNameLst>
                                      </p:cBhvr>
                                    </p:anim>
                                    <p:animScale>
                                      <p:cBhvr>
                                        <p:cTn id="23" dur="200" decel="100000" autoRev="1" fill="hold">
                                          <p:stCondLst>
                                            <p:cond delay="600"/>
                                          </p:stCondLst>
                                        </p:cTn>
                                        <p:tgtEl>
                                          <p:spTgt spid="3">
                                            <p:txEl>
                                              <p:pRg st="0" end="0"/>
                                            </p:txEl>
                                          </p:spTgt>
                                        </p:tgtEl>
                                      </p:cBhvr>
                                      <p:from x="100000" y="100000"/>
                                      <p:to x="80000" y="100000"/>
                                    </p:animScale>
                                    <p:anim by="(#ppt_h/3+#ppt_w*0.1)" calcmode="lin" valueType="num">
                                      <p:cBhvr additive="sum">
                                        <p:cTn id="24"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from="(-#ppt_w/2)" to="(#ppt_x)" calcmode="lin" valueType="num">
                                      <p:cBhvr>
                                        <p:cTn id="29" dur="600" fill="hold">
                                          <p:stCondLst>
                                            <p:cond delay="0"/>
                                          </p:stCondLst>
                                        </p:cTn>
                                        <p:tgtEl>
                                          <p:spTgt spid="3">
                                            <p:txEl>
                                              <p:pRg st="1" end="1"/>
                                            </p:txEl>
                                          </p:spTgt>
                                        </p:tgtEl>
                                        <p:attrNameLst>
                                          <p:attrName>ppt_x</p:attrName>
                                        </p:attrNameLst>
                                      </p:cBhvr>
                                    </p:anim>
                                    <p:anim from="0" to="-1.0" calcmode="lin" valueType="num">
                                      <p:cBhvr>
                                        <p:cTn id="30" dur="200" decel="50000" autoRev="1" fill="hold">
                                          <p:stCondLst>
                                            <p:cond delay="600"/>
                                          </p:stCondLst>
                                        </p:cTn>
                                        <p:tgtEl>
                                          <p:spTgt spid="3">
                                            <p:txEl>
                                              <p:pRg st="1" end="1"/>
                                            </p:txEl>
                                          </p:spTgt>
                                        </p:tgtEl>
                                        <p:attrNameLst>
                                          <p:attrName>xshear</p:attrName>
                                        </p:attrNameLst>
                                      </p:cBhvr>
                                    </p:anim>
                                    <p:animScale>
                                      <p:cBhvr>
                                        <p:cTn id="31" dur="200" decel="100000" autoRev="1" fill="hold">
                                          <p:stCondLst>
                                            <p:cond delay="600"/>
                                          </p:stCondLst>
                                        </p:cTn>
                                        <p:tgtEl>
                                          <p:spTgt spid="3">
                                            <p:txEl>
                                              <p:pRg st="1" end="1"/>
                                            </p:txEl>
                                          </p:spTgt>
                                        </p:tgtEl>
                                      </p:cBhvr>
                                      <p:from x="100000" y="100000"/>
                                      <p:to x="80000" y="100000"/>
                                    </p:animScale>
                                    <p:anim by="(#ppt_h/3+#ppt_w*0.1)" calcmode="lin" valueType="num">
                                      <p:cBhvr additive="sum">
                                        <p:cTn id="32"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from="(-#ppt_w/2)" to="(#ppt_x)" calcmode="lin" valueType="num">
                                      <p:cBhvr>
                                        <p:cTn id="37" dur="600" fill="hold">
                                          <p:stCondLst>
                                            <p:cond delay="0"/>
                                          </p:stCondLst>
                                        </p:cTn>
                                        <p:tgtEl>
                                          <p:spTgt spid="3">
                                            <p:txEl>
                                              <p:pRg st="2" end="2"/>
                                            </p:txEl>
                                          </p:spTgt>
                                        </p:tgtEl>
                                        <p:attrNameLst>
                                          <p:attrName>ppt_x</p:attrName>
                                        </p:attrNameLst>
                                      </p:cBhvr>
                                    </p:anim>
                                    <p:anim from="0" to="-1.0" calcmode="lin" valueType="num">
                                      <p:cBhvr>
                                        <p:cTn id="38" dur="200" decel="50000" autoRev="1" fill="hold">
                                          <p:stCondLst>
                                            <p:cond delay="600"/>
                                          </p:stCondLst>
                                        </p:cTn>
                                        <p:tgtEl>
                                          <p:spTgt spid="3">
                                            <p:txEl>
                                              <p:pRg st="2" end="2"/>
                                            </p:txEl>
                                          </p:spTgt>
                                        </p:tgtEl>
                                        <p:attrNameLst>
                                          <p:attrName>xshear</p:attrName>
                                        </p:attrNameLst>
                                      </p:cBhvr>
                                    </p:anim>
                                    <p:animScale>
                                      <p:cBhvr>
                                        <p:cTn id="39" dur="200" decel="100000" autoRev="1" fill="hold">
                                          <p:stCondLst>
                                            <p:cond delay="600"/>
                                          </p:stCondLst>
                                        </p:cTn>
                                        <p:tgtEl>
                                          <p:spTgt spid="3">
                                            <p:txEl>
                                              <p:pRg st="2" end="2"/>
                                            </p:txEl>
                                          </p:spTgt>
                                        </p:tgtEl>
                                      </p:cBhvr>
                                      <p:from x="100000" y="100000"/>
                                      <p:to x="80000" y="100000"/>
                                    </p:animScale>
                                    <p:anim by="(#ppt_h/3+#ppt_w*0.1)" calcmode="lin" valueType="num">
                                      <p:cBhvr additive="sum">
                                        <p:cTn id="40"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8" presetClass="entr" presetSubtype="0" accel="50000" fill="hold" nodeType="clickEffect">
                                  <p:stCondLst>
                                    <p:cond delay="0"/>
                                  </p:stCondLst>
                                  <p:childTnLst>
                                    <p:set>
                                      <p:cBhvr>
                                        <p:cTn id="44" dur="1" fill="hold">
                                          <p:stCondLst>
                                            <p:cond delay="0"/>
                                          </p:stCondLst>
                                        </p:cTn>
                                        <p:tgtEl>
                                          <p:spTgt spid="39942"/>
                                        </p:tgtEl>
                                        <p:attrNameLst>
                                          <p:attrName>style.visibility</p:attrName>
                                        </p:attrNameLst>
                                      </p:cBhvr>
                                      <p:to>
                                        <p:strVal val="visible"/>
                                      </p:to>
                                    </p:set>
                                    <p:anim calcmode="lin" valueType="num">
                                      <p:cBhvr>
                                        <p:cTn id="45" dur="1000" fill="hold"/>
                                        <p:tgtEl>
                                          <p:spTgt spid="399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39942"/>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39942"/>
                                        </p:tgtEl>
                                        <p:attrNameLst>
                                          <p:attrName>ppt_y</p:attrName>
                                        </p:attrNameLst>
                                      </p:cBhvr>
                                      <p:tavLst>
                                        <p:tav tm="0">
                                          <p:val>
                                            <p:strVal val="#ppt_y"/>
                                          </p:val>
                                        </p:tav>
                                        <p:tav tm="100000">
                                          <p:val>
                                            <p:strVal val="#ppt_y"/>
                                          </p:val>
                                        </p:tav>
                                      </p:tavLst>
                                    </p:anim>
                                    <p:animEffect transition="in" filter="fade">
                                      <p:cBhvr>
                                        <p:cTn id="48" dur="1000"/>
                                        <p:tgtEl>
                                          <p:spTgt spid="3994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39958"/>
                                        </p:tgtEl>
                                        <p:attrNameLst>
                                          <p:attrName>style.visibility</p:attrName>
                                        </p:attrNameLst>
                                      </p:cBhvr>
                                      <p:to>
                                        <p:strVal val="visible"/>
                                      </p:to>
                                    </p:set>
                                    <p:animEffect transition="in" filter="checkerboard(across)">
                                      <p:cBhvr>
                                        <p:cTn id="61" dur="500"/>
                                        <p:tgtEl>
                                          <p:spTgt spid="3995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slide(fromBottom)">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28600"/>
            <a:ext cx="8229600" cy="685800"/>
          </a:xfrm>
          <a:solidFill>
            <a:srgbClr val="C00000"/>
          </a:solidFill>
        </p:spPr>
        <p:txBody>
          <a:bodyPr/>
          <a:lstStyle/>
          <a:p>
            <a:pPr eaLnBrk="1" hangingPunct="1"/>
            <a:r>
              <a:rPr lang="en-US" sz="4800" smtClean="0">
                <a:solidFill>
                  <a:schemeClr val="bg1"/>
                </a:solidFill>
                <a:latin typeface="Bodoni MT Black" pitchFamily="18" charset="0"/>
              </a:rPr>
              <a:t>Ethos, Logos and Pathos</a:t>
            </a:r>
          </a:p>
        </p:txBody>
      </p:sp>
      <p:pic>
        <p:nvPicPr>
          <p:cNvPr id="6147" name="Picture 5" descr="http://www.geocities.com/pricelessbb/PlatoAristo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29718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7"/>
          <p:cNvSpPr txBox="1">
            <a:spLocks noChangeArrowheads="1"/>
          </p:cNvSpPr>
          <p:nvPr/>
        </p:nvSpPr>
        <p:spPr bwMode="auto">
          <a:xfrm>
            <a:off x="0" y="228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Aristotle</a:t>
            </a:r>
          </a:p>
        </p:txBody>
      </p:sp>
      <p:sp>
        <p:nvSpPr>
          <p:cNvPr id="6149" name="TextBox 8"/>
          <p:cNvSpPr txBox="1">
            <a:spLocks noChangeArrowheads="1"/>
          </p:cNvSpPr>
          <p:nvPr/>
        </p:nvSpPr>
        <p:spPr bwMode="auto">
          <a:xfrm>
            <a:off x="3962400" y="3352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Plato</a:t>
            </a:r>
          </a:p>
        </p:txBody>
      </p:sp>
      <p:pic>
        <p:nvPicPr>
          <p:cNvPr id="6150" name="Picture 7" descr="http://rds.yahoo.com/_ylt=A0S0200DLCdICWEBKiGjzbkF/SIG=125t2937u/EXP=1210613123/**http%3A/img.tesco.com/pi/Books/L/02/0140445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0"/>
            <a:ext cx="2379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04800" y="914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	In approximately 300 B.C.E. Aristotle, who was a famous Greek philosopher, wrote a book entitled, “The Art of Rhetoric.”  In his book, Aristotle identified the three methods of persuasion.  He called them ethos, pathos and logos.</a:t>
            </a:r>
          </a:p>
        </p:txBody>
      </p:sp>
      <p:sp>
        <p:nvSpPr>
          <p:cNvPr id="6152" name="TextBox 11"/>
          <p:cNvSpPr txBox="1">
            <a:spLocks noChangeArrowheads="1"/>
          </p:cNvSpPr>
          <p:nvPr/>
        </p:nvSpPr>
        <p:spPr bwMode="auto">
          <a:xfrm>
            <a:off x="5715000" y="5943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The Book</a:t>
            </a:r>
          </a:p>
        </p:txBody>
      </p:sp>
      <p:sp>
        <p:nvSpPr>
          <p:cNvPr id="6153" name="TextBox 12"/>
          <p:cNvSpPr txBox="1">
            <a:spLocks noChangeArrowheads="1"/>
          </p:cNvSpPr>
          <p:nvPr/>
        </p:nvSpPr>
        <p:spPr bwMode="auto">
          <a:xfrm>
            <a:off x="914400" y="59436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The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0.0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animEffect transition="in" filter="fade">
                                      <p:cBhvr>
                                        <p:cTn id="11" dur="500"/>
                                        <p:tgtEl>
                                          <p:spTgt spid="2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p:cTn id="16"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0"/>
            <a:ext cx="8229600" cy="2392363"/>
          </a:xfrm>
        </p:spPr>
        <p:txBody>
          <a:bodyPr/>
          <a:lstStyle/>
          <a:p>
            <a:pPr lvl="1" eaLnBrk="1" hangingPunct="1">
              <a:lnSpc>
                <a:spcPct val="90000"/>
              </a:lnSpc>
              <a:buFontTx/>
              <a:buNone/>
              <a:defRPr/>
            </a:pPr>
            <a:r>
              <a:rPr lang="en-US" sz="1800" b="1" dirty="0" smtClean="0">
                <a:solidFill>
                  <a:schemeClr val="bg1"/>
                </a:solidFill>
              </a:rPr>
              <a:t>As you hear or read an argument you should ask yourself:</a:t>
            </a:r>
          </a:p>
          <a:p>
            <a:pPr marL="914400" lvl="1" indent="-457200" eaLnBrk="1" hangingPunct="1">
              <a:lnSpc>
                <a:spcPct val="90000"/>
              </a:lnSpc>
              <a:buFontTx/>
              <a:buAutoNum type="arabicPeriod"/>
              <a:defRPr/>
            </a:pPr>
            <a:r>
              <a:rPr lang="en-US" sz="1800" b="1" dirty="0" smtClean="0">
                <a:solidFill>
                  <a:schemeClr val="bg1"/>
                </a:solidFill>
              </a:rPr>
              <a:t>Is the argument persuasive?</a:t>
            </a:r>
          </a:p>
          <a:p>
            <a:pPr marL="914400" lvl="1" indent="-457200" eaLnBrk="1" hangingPunct="1">
              <a:lnSpc>
                <a:spcPct val="90000"/>
              </a:lnSpc>
              <a:buFontTx/>
              <a:buAutoNum type="arabicPeriod"/>
              <a:defRPr/>
            </a:pPr>
            <a:r>
              <a:rPr lang="en-US" sz="1800" b="1" dirty="0" smtClean="0">
                <a:solidFill>
                  <a:schemeClr val="bg1"/>
                </a:solidFill>
              </a:rPr>
              <a:t>To whom is the argument persuasive?</a:t>
            </a:r>
          </a:p>
          <a:p>
            <a:pPr marL="914400" lvl="1" indent="-457200" eaLnBrk="1" hangingPunct="1">
              <a:lnSpc>
                <a:spcPct val="90000"/>
              </a:lnSpc>
              <a:buFontTx/>
              <a:buNone/>
              <a:defRPr/>
            </a:pPr>
            <a:r>
              <a:rPr lang="en-US" sz="2000" b="1" dirty="0" smtClean="0">
                <a:solidFill>
                  <a:schemeClr val="bg1"/>
                </a:solidFill>
              </a:rPr>
              <a:t>  </a:t>
            </a:r>
          </a:p>
          <a:p>
            <a:pPr eaLnBrk="1" hangingPunct="1">
              <a:lnSpc>
                <a:spcPct val="90000"/>
              </a:lnSpc>
              <a:buFontTx/>
              <a:buNone/>
              <a:defRPr/>
            </a:pPr>
            <a:r>
              <a:rPr lang="en-US" sz="2000" b="1" dirty="0" smtClean="0">
                <a:solidFill>
                  <a:schemeClr val="bg1"/>
                </a:solidFill>
              </a:rPr>
              <a:t>	There are several ways to appeal to an audience.</a:t>
            </a:r>
          </a:p>
          <a:p>
            <a:pPr eaLnBrk="1" hangingPunct="1">
              <a:lnSpc>
                <a:spcPct val="90000"/>
              </a:lnSpc>
              <a:buFontTx/>
              <a:buNone/>
              <a:defRPr/>
            </a:pPr>
            <a:r>
              <a:rPr lang="en-US" sz="2000" b="1" dirty="0" smtClean="0">
                <a:solidFill>
                  <a:schemeClr val="bg1"/>
                </a:solidFill>
              </a:rPr>
              <a:t>	Among them are appealing to logos, ethos and pathos.  </a:t>
            </a:r>
          </a:p>
          <a:p>
            <a:pPr eaLnBrk="1" hangingPunct="1">
              <a:lnSpc>
                <a:spcPct val="90000"/>
              </a:lnSpc>
              <a:buFontTx/>
              <a:buNone/>
              <a:defRPr/>
            </a:pPr>
            <a:r>
              <a:rPr lang="en-US" sz="2000" b="1" dirty="0" smtClean="0">
                <a:solidFill>
                  <a:schemeClr val="bg1"/>
                </a:solidFill>
              </a:rPr>
              <a:t>	These appeals are prevalent in almost all arguments.</a:t>
            </a:r>
          </a:p>
        </p:txBody>
      </p:sp>
      <p:pic>
        <p:nvPicPr>
          <p:cNvPr id="7171" name="Picture 5" descr="Image:David - The Death of Socrat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38400"/>
            <a:ext cx="491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6"/>
          <p:cNvSpPr txBox="1">
            <a:spLocks noChangeArrowheads="1"/>
          </p:cNvSpPr>
          <p:nvPr/>
        </p:nvSpPr>
        <p:spPr bwMode="auto">
          <a:xfrm>
            <a:off x="609600" y="57912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This painting by Jaques –Louis David is called, “The Death of Socrates.”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Scale>
                                      <p:cBhvr>
                                        <p:cTn id="7" dur="1000" decel="50000" fill="hold">
                                          <p:stCondLst>
                                            <p:cond delay="0"/>
                                          </p:stCondLst>
                                        </p:cTn>
                                        <p:tgtEl>
                                          <p:spTgt spid="92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9">
                                            <p:txEl>
                                              <p:pRg st="0" end="0"/>
                                            </p:txEl>
                                          </p:spTgt>
                                        </p:tgtEl>
                                        <p:attrNameLst>
                                          <p:attrName>ppt_x</p:attrName>
                                          <p:attrName>ppt_y</p:attrName>
                                        </p:attrNameLst>
                                      </p:cBhvr>
                                    </p:animMotion>
                                    <p:animEffect transition="in" filter="fade">
                                      <p:cBhvr>
                                        <p:cTn id="9" dur="1000"/>
                                        <p:tgtEl>
                                          <p:spTgt spid="9219">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Scale>
                                      <p:cBhvr>
                                        <p:cTn id="12" dur="1000" decel="50000" fill="hold">
                                          <p:stCondLst>
                                            <p:cond delay="0"/>
                                          </p:stCondLst>
                                        </p:cTn>
                                        <p:tgtEl>
                                          <p:spTgt spid="92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219">
                                            <p:txEl>
                                              <p:pRg st="1" end="1"/>
                                            </p:txEl>
                                          </p:spTgt>
                                        </p:tgtEl>
                                        <p:attrNameLst>
                                          <p:attrName>ppt_x</p:attrName>
                                          <p:attrName>ppt_y</p:attrName>
                                        </p:attrNameLst>
                                      </p:cBhvr>
                                    </p:animMotion>
                                    <p:animEffect transition="in" filter="fade">
                                      <p:cBhvr>
                                        <p:cTn id="14" dur="1000"/>
                                        <p:tgtEl>
                                          <p:spTgt spid="9219">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Scale>
                                      <p:cBhvr>
                                        <p:cTn id="17" dur="1000" decel="50000" fill="hold">
                                          <p:stCondLst>
                                            <p:cond delay="0"/>
                                          </p:stCondLst>
                                        </p:cTn>
                                        <p:tgtEl>
                                          <p:spTgt spid="92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219">
                                            <p:txEl>
                                              <p:pRg st="2" end="2"/>
                                            </p:txEl>
                                          </p:spTgt>
                                        </p:tgtEl>
                                        <p:attrNameLst>
                                          <p:attrName>ppt_x</p:attrName>
                                          <p:attrName>ppt_y</p:attrName>
                                        </p:attrNameLst>
                                      </p:cBhvr>
                                    </p:animMotion>
                                    <p:animEffect transition="in" filter="fade">
                                      <p:cBhvr>
                                        <p:cTn id="19" dur="1000"/>
                                        <p:tgtEl>
                                          <p:spTgt spid="9219">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Scale>
                                      <p:cBhvr>
                                        <p:cTn id="22" dur="1000" decel="50000" fill="hold">
                                          <p:stCondLst>
                                            <p:cond delay="0"/>
                                          </p:stCondLst>
                                        </p:cTn>
                                        <p:tgtEl>
                                          <p:spTgt spid="921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219">
                                            <p:txEl>
                                              <p:pRg st="3" end="3"/>
                                            </p:txEl>
                                          </p:spTgt>
                                        </p:tgtEl>
                                        <p:attrNameLst>
                                          <p:attrName>ppt_x</p:attrName>
                                          <p:attrName>ppt_y</p:attrName>
                                        </p:attrNameLst>
                                      </p:cBhvr>
                                    </p:animMotion>
                                    <p:animEffect transition="in" filter="fade">
                                      <p:cBhvr>
                                        <p:cTn id="24" dur="1000"/>
                                        <p:tgtEl>
                                          <p:spTgt spid="92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Scale>
                                      <p:cBhvr>
                                        <p:cTn id="29" dur="1000" decel="50000" fill="hold">
                                          <p:stCondLst>
                                            <p:cond delay="0"/>
                                          </p:stCondLst>
                                        </p:cTn>
                                        <p:tgtEl>
                                          <p:spTgt spid="921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219">
                                            <p:txEl>
                                              <p:pRg st="4" end="4"/>
                                            </p:txEl>
                                          </p:spTgt>
                                        </p:tgtEl>
                                        <p:attrNameLst>
                                          <p:attrName>ppt_x</p:attrName>
                                          <p:attrName>ppt_y</p:attrName>
                                        </p:attrNameLst>
                                      </p:cBhvr>
                                    </p:animMotion>
                                    <p:animEffect transition="in" filter="fade">
                                      <p:cBhvr>
                                        <p:cTn id="31" dur="1000"/>
                                        <p:tgtEl>
                                          <p:spTgt spid="921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Scale>
                                      <p:cBhvr>
                                        <p:cTn id="36" dur="1000" decel="50000" fill="hold">
                                          <p:stCondLst>
                                            <p:cond delay="0"/>
                                          </p:stCondLst>
                                        </p:cTn>
                                        <p:tgtEl>
                                          <p:spTgt spid="921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9219">
                                            <p:txEl>
                                              <p:pRg st="5" end="5"/>
                                            </p:txEl>
                                          </p:spTgt>
                                        </p:tgtEl>
                                        <p:attrNameLst>
                                          <p:attrName>ppt_x</p:attrName>
                                          <p:attrName>ppt_y</p:attrName>
                                        </p:attrNameLst>
                                      </p:cBhvr>
                                    </p:animMotion>
                                    <p:animEffect transition="in" filter="fade">
                                      <p:cBhvr>
                                        <p:cTn id="38" dur="1000"/>
                                        <p:tgtEl>
                                          <p:spTgt spid="921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Scale>
                                      <p:cBhvr>
                                        <p:cTn id="43" dur="1000" decel="50000" fill="hold">
                                          <p:stCondLst>
                                            <p:cond delay="0"/>
                                          </p:stCondLst>
                                        </p:cTn>
                                        <p:tgtEl>
                                          <p:spTgt spid="921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9219">
                                            <p:txEl>
                                              <p:pRg st="6" end="6"/>
                                            </p:txEl>
                                          </p:spTgt>
                                        </p:tgtEl>
                                        <p:attrNameLst>
                                          <p:attrName>ppt_x</p:attrName>
                                          <p:attrName>ppt_y</p:attrName>
                                        </p:attrNameLst>
                                      </p:cBhvr>
                                    </p:animMotion>
                                    <p:animEffect transition="in" filter="fade">
                                      <p:cBhvr>
                                        <p:cTn id="45" dur="1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rgbClr val="FF0000"/>
          </a:solidFill>
        </p:spPr>
        <p:txBody>
          <a:bodyPr/>
          <a:lstStyle/>
          <a:p>
            <a:pPr eaLnBrk="1" hangingPunct="1"/>
            <a:r>
              <a:rPr lang="en-US" sz="4000" smtClean="0">
                <a:solidFill>
                  <a:schemeClr val="bg1"/>
                </a:solidFill>
              </a:rPr>
              <a:t>Ethos, Pathos and Logos</a:t>
            </a:r>
          </a:p>
        </p:txBody>
      </p:sp>
      <p:sp>
        <p:nvSpPr>
          <p:cNvPr id="3" name="Content Placeholder 2"/>
          <p:cNvSpPr>
            <a:spLocks noGrp="1"/>
          </p:cNvSpPr>
          <p:nvPr>
            <p:ph idx="1"/>
          </p:nvPr>
        </p:nvSpPr>
        <p:spPr/>
        <p:txBody>
          <a:bodyPr/>
          <a:lstStyle/>
          <a:p>
            <a:pPr eaLnBrk="1" hangingPunct="1">
              <a:buFontTx/>
              <a:buNone/>
            </a:pPr>
            <a:r>
              <a:rPr lang="en-US" smtClean="0">
                <a:solidFill>
                  <a:schemeClr val="bg1"/>
                </a:solidFill>
              </a:rPr>
              <a:t>1.		Ethos = an ethical or moral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2.		Pathos = an emotional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3. 	Logos = a logical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a:solidFill>
            <a:srgbClr val="00B0F0"/>
          </a:solidFill>
        </p:spPr>
        <p:txBody>
          <a:bodyPr/>
          <a:lstStyle/>
          <a:p>
            <a:pPr eaLnBrk="1" hangingPunct="1"/>
            <a:r>
              <a:rPr lang="en-US" sz="9600" smtClean="0">
                <a:solidFill>
                  <a:schemeClr val="bg1"/>
                </a:solidFill>
                <a:latin typeface="Bodoni MT Black" pitchFamily="18" charset="0"/>
              </a:rPr>
              <a:t>Ethos</a:t>
            </a:r>
          </a:p>
        </p:txBody>
      </p:sp>
      <p:sp>
        <p:nvSpPr>
          <p:cNvPr id="9219" name="Rectangle 3"/>
          <p:cNvSpPr>
            <a:spLocks noGrp="1" noChangeArrowheads="1"/>
          </p:cNvSpPr>
          <p:nvPr>
            <p:ph type="body" idx="1"/>
          </p:nvPr>
        </p:nvSpPr>
        <p:spPr>
          <a:xfrm>
            <a:off x="457200" y="1143000"/>
            <a:ext cx="8229600" cy="3048000"/>
          </a:xfrm>
        </p:spPr>
        <p:txBody>
          <a:bodyPr/>
          <a:lstStyle/>
          <a:p>
            <a:pPr eaLnBrk="1" hangingPunct="1">
              <a:lnSpc>
                <a:spcPct val="80000"/>
              </a:lnSpc>
              <a:buFontTx/>
              <a:buNone/>
            </a:pPr>
            <a:r>
              <a:rPr lang="en-US" sz="2400" dirty="0" smtClean="0">
                <a:solidFill>
                  <a:schemeClr val="bg1"/>
                </a:solidFill>
              </a:rPr>
              <a:t>The word "ethos" came from the Greek word </a:t>
            </a:r>
            <a:r>
              <a:rPr lang="en-US" sz="2400" dirty="0" err="1" smtClean="0">
                <a:solidFill>
                  <a:srgbClr val="FFFF00"/>
                </a:solidFill>
              </a:rPr>
              <a:t>ethikos</a:t>
            </a:r>
            <a:r>
              <a:rPr lang="en-US" sz="2400" dirty="0" smtClean="0">
                <a:solidFill>
                  <a:srgbClr val="FFFF00"/>
                </a:solidFill>
              </a:rPr>
              <a:t> meaning moral or showing moral character. </a:t>
            </a:r>
            <a:r>
              <a:rPr lang="en-US" sz="2400" dirty="0" smtClean="0">
                <a:solidFill>
                  <a:schemeClr val="bg1"/>
                </a:solidFill>
              </a:rPr>
              <a:t> </a:t>
            </a:r>
          </a:p>
          <a:p>
            <a:pPr eaLnBrk="1" hangingPunct="1">
              <a:lnSpc>
                <a:spcPct val="80000"/>
              </a:lnSpc>
              <a:buFontTx/>
              <a:buNone/>
            </a:pPr>
            <a:r>
              <a:rPr lang="en-US" sz="2400" dirty="0" smtClean="0">
                <a:solidFill>
                  <a:schemeClr val="bg1"/>
                </a:solidFill>
              </a:rPr>
              <a:t>Speaker must establish moral credibility in the minds of the audience at the beginning of his or her speech.   </a:t>
            </a:r>
          </a:p>
          <a:p>
            <a:pPr eaLnBrk="1" hangingPunct="1">
              <a:lnSpc>
                <a:spcPct val="80000"/>
              </a:lnSpc>
              <a:buFontTx/>
              <a:buNone/>
            </a:pPr>
            <a:r>
              <a:rPr lang="en-US" sz="2400" dirty="0" smtClean="0">
                <a:solidFill>
                  <a:schemeClr val="bg1"/>
                </a:solidFill>
              </a:rPr>
              <a:t>Speaker must show that he or she has expertise in the subject matter of the speech and that he or she is disconnected from topic (i.e., the speaker does not and will not have a direct interest or an ulterior motive for convincing their audience). </a:t>
            </a:r>
            <a:endParaRPr lang="en-US" sz="2400" b="1" dirty="0" smtClean="0">
              <a:solidFill>
                <a:schemeClr val="bg1"/>
              </a:solidFill>
            </a:endParaRPr>
          </a:p>
          <a:p>
            <a:pPr eaLnBrk="1" hangingPunct="1">
              <a:lnSpc>
                <a:spcPct val="80000"/>
              </a:lnSpc>
              <a:buFontTx/>
              <a:buNone/>
            </a:pPr>
            <a:endParaRPr lang="en-US" sz="2400" b="1" dirty="0" smtClean="0">
              <a:solidFill>
                <a:schemeClr val="bg1"/>
              </a:solidFill>
            </a:endParaRPr>
          </a:p>
        </p:txBody>
      </p:sp>
      <p:pic>
        <p:nvPicPr>
          <p:cNvPr id="9220" name="Picture 11" descr="medical-endors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3400"/>
            <a:ext cx="2714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9"/>
          <p:cNvSpPr txBox="1">
            <a:spLocks noChangeArrowheads="1"/>
          </p:cNvSpPr>
          <p:nvPr/>
        </p:nvSpPr>
        <p:spPr bwMode="auto">
          <a:xfrm>
            <a:off x="3352800" y="4495800"/>
            <a:ext cx="4724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For example, when a trusted doctor gives you advice, you may not understand all of the medical reasoning behind the advice, but you nonetheless follow the directions because you believe that the doctor knows what s/he is talking about. </a:t>
            </a:r>
          </a:p>
          <a:p>
            <a:pPr eaLnBrk="1" hangingPunct="1"/>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LTp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52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914400"/>
          </a:xfrm>
          <a:solidFill>
            <a:srgbClr val="002060"/>
          </a:solidFill>
          <a:ln>
            <a:solidFill>
              <a:srgbClr val="FFFF00"/>
            </a:solidFill>
            <a:miter lim="800000"/>
            <a:headEnd/>
            <a:tailEnd/>
          </a:ln>
        </p:spPr>
        <p:txBody>
          <a:bodyPr/>
          <a:lstStyle/>
          <a:p>
            <a:pPr eaLnBrk="1" hangingPunct="1"/>
            <a:r>
              <a:rPr lang="en-US" smtClean="0">
                <a:solidFill>
                  <a:schemeClr val="bg1"/>
                </a:solidFill>
              </a:rPr>
              <a:t>Ethos = an appeal to ethics</a:t>
            </a:r>
          </a:p>
        </p:txBody>
      </p:sp>
      <p:sp>
        <p:nvSpPr>
          <p:cNvPr id="3" name="Content Placeholder 2"/>
          <p:cNvSpPr>
            <a:spLocks noGrp="1"/>
          </p:cNvSpPr>
          <p:nvPr>
            <p:ph idx="1"/>
          </p:nvPr>
        </p:nvSpPr>
        <p:spPr>
          <a:xfrm>
            <a:off x="457200" y="1143000"/>
            <a:ext cx="8229600" cy="2590800"/>
          </a:xfrm>
        </p:spPr>
        <p:txBody>
          <a:bodyPr/>
          <a:lstStyle/>
          <a:p>
            <a:pPr eaLnBrk="1" hangingPunct="1">
              <a:lnSpc>
                <a:spcPct val="80000"/>
              </a:lnSpc>
            </a:pPr>
            <a:r>
              <a:rPr lang="en-US" sz="2200" b="1" dirty="0" smtClean="0">
                <a:solidFill>
                  <a:schemeClr val="bg1"/>
                </a:solidFill>
              </a:rPr>
              <a:t>Ethos:  </a:t>
            </a:r>
            <a:r>
              <a:rPr lang="en-US" sz="2200" dirty="0" smtClean="0">
                <a:solidFill>
                  <a:schemeClr val="bg1"/>
                </a:solidFill>
              </a:rPr>
              <a:t>Ethos is related to the English word ethics and refers to the trustworthiness of the speaker/writer.  </a:t>
            </a:r>
          </a:p>
          <a:p>
            <a:pPr eaLnBrk="1" hangingPunct="1">
              <a:lnSpc>
                <a:spcPct val="80000"/>
              </a:lnSpc>
            </a:pPr>
            <a:endParaRPr lang="en-US" sz="2200" dirty="0">
              <a:solidFill>
                <a:schemeClr val="bg1"/>
              </a:solidFill>
            </a:endParaRPr>
          </a:p>
          <a:p>
            <a:pPr marL="0" indent="0" eaLnBrk="1" hangingPunct="1">
              <a:lnSpc>
                <a:spcPct val="80000"/>
              </a:lnSpc>
              <a:buNone/>
            </a:pPr>
            <a:endParaRPr lang="en-US" sz="2200" dirty="0" smtClean="0">
              <a:solidFill>
                <a:schemeClr val="bg1"/>
              </a:solidFill>
            </a:endParaRPr>
          </a:p>
          <a:p>
            <a:pPr eaLnBrk="1" hangingPunct="1">
              <a:lnSpc>
                <a:spcPct val="80000"/>
              </a:lnSpc>
            </a:pPr>
            <a:r>
              <a:rPr lang="en-US" sz="2200" dirty="0" smtClean="0">
                <a:solidFill>
                  <a:schemeClr val="bg1"/>
                </a:solidFill>
              </a:rPr>
              <a:t>Ethos is an effective persuasive strategy because when we believe that the speaker does not intend to do us harm, we are more willing to listen to what s/he has to say.   </a:t>
            </a:r>
          </a:p>
          <a:p>
            <a:pPr eaLnBrk="1" hangingPunct="1"/>
            <a:endParaRPr lang="en-US" sz="2400" b="1" dirty="0" smtClean="0"/>
          </a:p>
        </p:txBody>
      </p:sp>
      <p:sp>
        <p:nvSpPr>
          <p:cNvPr id="6" name="TextBox 5"/>
          <p:cNvSpPr txBox="1">
            <a:spLocks noChangeArrowheads="1"/>
          </p:cNvSpPr>
          <p:nvPr/>
        </p:nvSpPr>
        <p:spPr bwMode="auto">
          <a:xfrm>
            <a:off x="152400" y="4343400"/>
            <a:ext cx="5410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For example, professional football players have established their credibility in sports by playing in the NFL.  If LT tells us that VIZIO is the best plasma television for watching the game, we believe that he knows what he is talking about.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360"/>
                                          </p:val>
                                        </p:tav>
                                        <p:tav tm="100000">
                                          <p:val>
                                            <p:fltVal val="0"/>
                                          </p:val>
                                        </p:tav>
                                      </p:tavLst>
                                    </p:anim>
                                    <p:animEffect transition="in" filter="fad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2145</TotalTime>
  <Words>411</Words>
  <Application>Microsoft Office PowerPoint</Application>
  <PresentationFormat>On-screen Show (4:3)</PresentationFormat>
  <Paragraphs>107</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Rhetoric = The Art of Persuasion</vt:lpstr>
      <vt:lpstr> Aristotle was a famous Greek philosopher. Literally translated from Greek, the word philosopher means one who loves wisdom.</vt:lpstr>
      <vt:lpstr>Philosophers Love Learning!</vt:lpstr>
      <vt:lpstr>Who was Aristotle?</vt:lpstr>
      <vt:lpstr>Ethos, Logos and Pathos</vt:lpstr>
      <vt:lpstr>PowerPoint Presentation</vt:lpstr>
      <vt:lpstr>Ethos, Pathos and Logos</vt:lpstr>
      <vt:lpstr>Ethos</vt:lpstr>
      <vt:lpstr>Ethos = an appeal to ethics</vt:lpstr>
      <vt:lpstr>PowerPoint Presentation</vt:lpstr>
      <vt:lpstr>Pathos = an emotional argument</vt:lpstr>
      <vt:lpstr>Pathos</vt:lpstr>
      <vt:lpstr>PowerPoint Presentation</vt:lpstr>
      <vt:lpstr>Logos Logos means logic</vt:lpstr>
      <vt:lpstr>Logos</vt:lpstr>
      <vt:lpstr>REVIEW Ethos, Pathos and Logos</vt:lpstr>
      <vt:lpstr>Let’s Practice!</vt:lpstr>
      <vt:lpstr>Answers…</vt:lpstr>
    </vt:vector>
  </TitlesOfParts>
  <Company>GUHSD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Logos, Ethos  and Pathos</dc:title>
  <dc:creator>GUHSD</dc:creator>
  <cp:lastModifiedBy>Sarah Kostandin</cp:lastModifiedBy>
  <cp:revision>51</cp:revision>
  <dcterms:created xsi:type="dcterms:W3CDTF">2008-04-09T16:37:53Z</dcterms:created>
  <dcterms:modified xsi:type="dcterms:W3CDTF">2015-06-01T15:01:02Z</dcterms:modified>
</cp:coreProperties>
</file>